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9" r:id="rId2"/>
    <p:sldId id="257" r:id="rId3"/>
    <p:sldId id="258" r:id="rId4"/>
    <p:sldId id="259" r:id="rId5"/>
    <p:sldId id="260" r:id="rId6"/>
    <p:sldId id="261" r:id="rId7"/>
    <p:sldId id="263" r:id="rId8"/>
    <p:sldId id="262" r:id="rId9"/>
    <p:sldId id="306" r:id="rId10"/>
    <p:sldId id="328" r:id="rId11"/>
    <p:sldId id="329" r:id="rId12"/>
    <p:sldId id="301" r:id="rId13"/>
    <p:sldId id="300" r:id="rId14"/>
    <p:sldId id="303" r:id="rId15"/>
    <p:sldId id="264" r:id="rId16"/>
    <p:sldId id="307" r:id="rId17"/>
    <p:sldId id="308" r:id="rId18"/>
    <p:sldId id="290" r:id="rId19"/>
    <p:sldId id="293" r:id="rId20"/>
    <p:sldId id="269" r:id="rId21"/>
    <p:sldId id="294" r:id="rId22"/>
    <p:sldId id="295" r:id="rId23"/>
    <p:sldId id="268" r:id="rId24"/>
    <p:sldId id="318" r:id="rId25"/>
    <p:sldId id="270" r:id="rId26"/>
    <p:sldId id="272" r:id="rId27"/>
    <p:sldId id="274" r:id="rId28"/>
    <p:sldId id="273" r:id="rId29"/>
    <p:sldId id="275" r:id="rId30"/>
    <p:sldId id="310" r:id="rId31"/>
    <p:sldId id="277" r:id="rId32"/>
    <p:sldId id="278" r:id="rId33"/>
    <p:sldId id="279" r:id="rId34"/>
    <p:sldId id="280" r:id="rId35"/>
    <p:sldId id="319" r:id="rId36"/>
    <p:sldId id="282" r:id="rId37"/>
    <p:sldId id="312" r:id="rId38"/>
    <p:sldId id="311" r:id="rId39"/>
    <p:sldId id="285" r:id="rId40"/>
    <p:sldId id="286" r:id="rId41"/>
    <p:sldId id="287" r:id="rId42"/>
    <p:sldId id="32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3024" y="-11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DC146-DC6A-460E-8832-F47FF2D98068}"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5FA5D-A6F0-4DAE-AECA-1184BEA5648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2315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DC146-DC6A-460E-8832-F47FF2D98068}"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401088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DC146-DC6A-460E-8832-F47FF2D98068}"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180849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1DC146-DC6A-460E-8832-F47FF2D98068}"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330982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1DC146-DC6A-460E-8832-F47FF2D98068}"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5FA5D-A6F0-4DAE-AECA-1184BEA5648F}"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6475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1DC146-DC6A-460E-8832-F47FF2D98068}"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103618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1DC146-DC6A-460E-8832-F47FF2D98068}"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9824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1DC146-DC6A-460E-8832-F47FF2D98068}"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205554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21DC146-DC6A-460E-8832-F47FF2D98068}" type="datetimeFigureOut">
              <a:rPr lang="en-US" smtClean="0"/>
              <a:pPr/>
              <a:t>8/3/2023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385829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1DC146-DC6A-460E-8832-F47FF2D98068}" type="datetimeFigureOut">
              <a:rPr lang="en-US" smtClean="0"/>
              <a:pPr/>
              <a:t>8/3/2023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428929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1DC146-DC6A-460E-8832-F47FF2D98068}"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5FA5D-A6F0-4DAE-AECA-1184BEA5648F}" type="slidenum">
              <a:rPr lang="en-US" smtClean="0"/>
              <a:pPr/>
              <a:t>‹#›</a:t>
            </a:fld>
            <a:endParaRPr lang="en-US"/>
          </a:p>
        </p:txBody>
      </p:sp>
    </p:spTree>
    <p:extLst>
      <p:ext uri="{BB962C8B-B14F-4D97-AF65-F5344CB8AC3E}">
        <p14:creationId xmlns="" xmlns:p14="http://schemas.microsoft.com/office/powerpoint/2010/main" val="267889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21DC146-DC6A-460E-8832-F47FF2D98068}" type="datetimeFigureOut">
              <a:rPr lang="en-US" smtClean="0"/>
              <a:pPr/>
              <a:t>8/3/2023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A485FA5D-A6F0-4DAE-AECA-1184BEA5648F}"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17012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784"/>
            <a:ext cx="1981200" cy="210853"/>
          </a:xfrm>
        </p:spPr>
        <p:txBody>
          <a:bodyPr>
            <a:normAutofit fontScale="90000"/>
          </a:bodyPr>
          <a:lstStyle/>
          <a:p>
            <a:endParaRPr lang="en-US" dirty="0"/>
          </a:p>
        </p:txBody>
      </p:sp>
      <p:pic>
        <p:nvPicPr>
          <p:cNvPr id="5" name="Content Placeholder 4" descr="IMG-20220602-WA0025.jpg"/>
          <p:cNvPicPr>
            <a:picLocks noGrp="1" noChangeAspect="1"/>
          </p:cNvPicPr>
          <p:nvPr>
            <p:ph sz="half" idx="1"/>
          </p:nvPr>
        </p:nvPicPr>
        <p:blipFill rotWithShape="1">
          <a:blip r:embed="rId2" cstate="print"/>
          <a:srcRect l="284" t="14671" r="-284" b="17747"/>
          <a:stretch/>
        </p:blipFill>
        <p:spPr>
          <a:xfrm>
            <a:off x="0" y="253894"/>
            <a:ext cx="3619407" cy="2022296"/>
          </a:xfrm>
        </p:spPr>
      </p:pic>
      <p:sp>
        <p:nvSpPr>
          <p:cNvPr id="4" name="Content Placeholder 3"/>
          <p:cNvSpPr>
            <a:spLocks noGrp="1"/>
          </p:cNvSpPr>
          <p:nvPr>
            <p:ph sz="half" idx="2"/>
          </p:nvPr>
        </p:nvSpPr>
        <p:spPr>
          <a:xfrm>
            <a:off x="3658110" y="1066800"/>
            <a:ext cx="5105400" cy="4800600"/>
          </a:xfrm>
        </p:spPr>
        <p:txBody>
          <a:bodyPr>
            <a:noAutofit/>
          </a:bodyPr>
          <a:lstStyle/>
          <a:p>
            <a:pPr algn="ctr">
              <a:buNone/>
            </a:pPr>
            <a:endParaRPr lang="en-US" sz="4000" dirty="0" smtClean="0">
              <a:latin typeface="Times New Roman" pitchFamily="18" charset="0"/>
              <a:cs typeface="Times New Roman" pitchFamily="18" charset="0"/>
            </a:endParaRPr>
          </a:p>
          <a:p>
            <a:pPr algn="ctr">
              <a:buNone/>
            </a:pPr>
            <a:r>
              <a:rPr lang="en-US" sz="4000" smtClean="0">
                <a:latin typeface="Times New Roman" pitchFamily="18" charset="0"/>
                <a:cs typeface="Times New Roman" pitchFamily="18" charset="0"/>
              </a:rPr>
              <a:t>Welcome</a:t>
            </a:r>
          </a:p>
          <a:p>
            <a:pPr algn="ctr">
              <a:buNone/>
            </a:pPr>
            <a:r>
              <a:rPr lang="en-US" sz="400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To</a:t>
            </a:r>
          </a:p>
          <a:p>
            <a:pPr algn="ctr">
              <a:buNone/>
            </a:pPr>
            <a:r>
              <a:rPr lang="en-US" sz="4000" dirty="0" smtClean="0">
                <a:latin typeface="Times New Roman" pitchFamily="18" charset="0"/>
                <a:cs typeface="Times New Roman" pitchFamily="18" charset="0"/>
              </a:rPr>
              <a:t> </a:t>
            </a:r>
            <a:r>
              <a:rPr lang="en-US" sz="4000" dirty="0">
                <a:latin typeface="Sitka Display Semibold" pitchFamily="2" charset="0"/>
                <a:cs typeface="Times New Roman" pitchFamily="18" charset="0"/>
              </a:rPr>
              <a:t>Dr. Bhim Rao </a:t>
            </a:r>
            <a:r>
              <a:rPr lang="en-US" sz="4000" dirty="0" err="1">
                <a:latin typeface="Sitka Display Semibold" pitchFamily="2" charset="0"/>
                <a:cs typeface="Times New Roman" pitchFamily="18" charset="0"/>
              </a:rPr>
              <a:t>Ambedkar</a:t>
            </a:r>
            <a:r>
              <a:rPr lang="en-US" sz="4000" dirty="0">
                <a:latin typeface="Sitka Display Semibold" pitchFamily="2" charset="0"/>
                <a:cs typeface="Times New Roman" pitchFamily="18" charset="0"/>
              </a:rPr>
              <a:t> </a:t>
            </a:r>
            <a:r>
              <a:rPr lang="en-US" sz="4000" dirty="0" smtClean="0">
                <a:latin typeface="Sitka Display Semibold" pitchFamily="2" charset="0"/>
                <a:cs typeface="Times New Roman" pitchFamily="18" charset="0"/>
              </a:rPr>
              <a:t>Library          </a:t>
            </a:r>
            <a:r>
              <a:rPr lang="en-US" sz="4000" dirty="0">
                <a:latin typeface="Sitka Display Semibold" pitchFamily="2" charset="0"/>
                <a:cs typeface="Times New Roman" pitchFamily="18" charset="0"/>
              </a:rPr>
              <a:t>Vallabh Govt. P.G. College Mandi H.P.</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a:p>
            <a:pPr algn="ctr">
              <a:buNone/>
            </a:pPr>
            <a:endParaRPr lang="en-US" sz="4000" dirty="0">
              <a:latin typeface="Times New Roman" pitchFamily="18" charset="0"/>
              <a:cs typeface="Times New Roman" pitchFamily="18" charset="0"/>
            </a:endParaRPr>
          </a:p>
          <a:p>
            <a:pPr algn="ctr">
              <a:buNone/>
            </a:pPr>
            <a:endParaRPr lang="en-US" sz="4000" dirty="0">
              <a:latin typeface="Times New Roman" pitchFamily="18" charset="0"/>
              <a:cs typeface="Times New Roman" pitchFamily="18" charset="0"/>
            </a:endParaRPr>
          </a:p>
        </p:txBody>
      </p:sp>
      <p:pic>
        <p:nvPicPr>
          <p:cNvPr id="6" name="Picture 5" descr="20230415_115136.jpg"/>
          <p:cNvPicPr>
            <a:picLocks noChangeAspect="1"/>
          </p:cNvPicPr>
          <p:nvPr/>
        </p:nvPicPr>
        <p:blipFill>
          <a:blip r:embed="rId3" cstate="print"/>
          <a:stretch>
            <a:fillRect/>
          </a:stretch>
        </p:blipFill>
        <p:spPr>
          <a:xfrm>
            <a:off x="175168" y="2057400"/>
            <a:ext cx="3269070" cy="4114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1BA3CF-25A2-CEF5-DAB6-6B25970DAF12}"/>
              </a:ext>
            </a:extLst>
          </p:cNvPr>
          <p:cNvSpPr>
            <a:spLocks noGrp="1"/>
          </p:cNvSpPr>
          <p:nvPr>
            <p:ph type="title"/>
          </p:nvPr>
        </p:nvSpPr>
        <p:spPr/>
        <p:txBody>
          <a:bodyPr>
            <a:normAutofit/>
          </a:bodyPr>
          <a:lstStyle/>
          <a:p>
            <a:pPr algn="ctr"/>
            <a:r>
              <a:rPr lang="en-US" b="1" dirty="0">
                <a:latin typeface="Times New Roman" pitchFamily="18" charset="0"/>
                <a:cs typeface="Times New Roman" pitchFamily="18" charset="0"/>
              </a:rPr>
              <a:t>Encyclopedias</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Available in the Library</a:t>
            </a:r>
            <a:endParaRPr lang="en-IN" dirty="0"/>
          </a:p>
        </p:txBody>
      </p:sp>
      <p:sp>
        <p:nvSpPr>
          <p:cNvPr id="3" name="Content Placeholder 2">
            <a:extLst>
              <a:ext uri="{FF2B5EF4-FFF2-40B4-BE49-F238E27FC236}">
                <a16:creationId xmlns="" xmlns:a16="http://schemas.microsoft.com/office/drawing/2014/main" id="{DEF2C849-39F4-6CAA-BB54-D8817D7B56F7}"/>
              </a:ext>
            </a:extLst>
          </p:cNvPr>
          <p:cNvSpPr>
            <a:spLocks noGrp="1"/>
          </p:cNvSpPr>
          <p:nvPr>
            <p:ph sz="half" idx="1"/>
          </p:nvPr>
        </p:nvSpPr>
        <p:spPr>
          <a:xfrm>
            <a:off x="251459" y="1845736"/>
            <a:ext cx="3657601" cy="4023360"/>
          </a:xfrm>
        </p:spPr>
        <p:txBody>
          <a:bodyPr>
            <a:noAutofit/>
          </a:bodyPr>
          <a:lstStyle/>
          <a:p>
            <a:pPr>
              <a:buFont typeface="Arial" panose="020B0604020202020204" pitchFamily="34" charset="0"/>
              <a:buChar char="•"/>
            </a:pPr>
            <a:r>
              <a:rPr lang="en-US" sz="1400" dirty="0" err="1"/>
              <a:t>Encyclopaedia</a:t>
            </a:r>
            <a:r>
              <a:rPr lang="en-US" sz="1400" dirty="0"/>
              <a:t> Britannica 2 sets 30Vols 1973-74</a:t>
            </a:r>
          </a:p>
          <a:p>
            <a:pPr>
              <a:buFont typeface="Arial" panose="020B0604020202020204" pitchFamily="34" charset="0"/>
              <a:buChar char="•"/>
            </a:pPr>
            <a:r>
              <a:rPr lang="en-US" sz="1400" dirty="0">
                <a:latin typeface="Times New Roman" pitchFamily="18" charset="0"/>
                <a:cs typeface="Times New Roman" pitchFamily="18" charset="0"/>
              </a:rPr>
              <a:t>Oxford Junior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r>
              <a:rPr lang="en-US" sz="1400" dirty="0" err="1">
                <a:latin typeface="Times New Roman" pitchFamily="18" charset="0"/>
                <a:cs typeface="Times New Roman" pitchFamily="18" charset="0"/>
              </a:rPr>
              <a:t>Everymen’s</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r>
              <a:rPr lang="en-US" sz="1400" dirty="0">
                <a:latin typeface="Times New Roman" pitchFamily="18" charset="0"/>
                <a:cs typeface="Times New Roman" pitchFamily="18" charset="0"/>
              </a:rPr>
              <a:t>Van Nostrand’s Scientific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r>
              <a:rPr lang="en-US" sz="1400" dirty="0">
                <a:latin typeface="Times New Roman" pitchFamily="18" charset="0"/>
                <a:cs typeface="Times New Roman" pitchFamily="18" charset="0"/>
              </a:rPr>
              <a:t>Hutchinson’s Twentieth Century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r>
              <a:rPr lang="en-US" sz="1400" dirty="0">
                <a:latin typeface="Times New Roman" pitchFamily="18" charset="0"/>
                <a:cs typeface="Times New Roman" pitchFamily="18" charset="0"/>
              </a:rPr>
              <a:t>The Columbia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r>
              <a:rPr lang="en-US" sz="1400" dirty="0">
                <a:latin typeface="Times New Roman" pitchFamily="18" charset="0"/>
                <a:cs typeface="Times New Roman" pitchFamily="18" charset="0"/>
              </a:rPr>
              <a:t>The Great </a:t>
            </a: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Universal Knowledge</a:t>
            </a:r>
          </a:p>
          <a:p>
            <a:pPr>
              <a:buFont typeface="Arial" panose="020B0604020202020204" pitchFamily="34" charset="0"/>
              <a:buChar char="•"/>
            </a:pP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Social Sciences</a:t>
            </a:r>
          </a:p>
          <a:p>
            <a:pPr>
              <a:buFont typeface="Arial" panose="020B0604020202020204" pitchFamily="34" charset="0"/>
              <a:buChar char="•"/>
            </a:pPr>
            <a:r>
              <a:rPr lang="en-US" sz="1400" dirty="0">
                <a:latin typeface="Times New Roman" pitchFamily="18" charset="0"/>
                <a:cs typeface="Times New Roman" pitchFamily="18" charset="0"/>
              </a:rPr>
              <a:t>International </a:t>
            </a: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Social Sciences</a:t>
            </a:r>
          </a:p>
          <a:p>
            <a:pPr>
              <a:buFont typeface="Arial" panose="020B0604020202020204" pitchFamily="34" charset="0"/>
              <a:buChar char="•"/>
            </a:pPr>
            <a:r>
              <a:rPr lang="en-US" sz="1400" dirty="0">
                <a:latin typeface="Times New Roman" pitchFamily="18" charset="0"/>
                <a:cs typeface="Times New Roman" pitchFamily="18" charset="0"/>
              </a:rPr>
              <a:t>McGraw Hill </a:t>
            </a: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World Bibliography</a:t>
            </a:r>
          </a:p>
          <a:p>
            <a:pPr>
              <a:buFont typeface="Arial" panose="020B0604020202020204" pitchFamily="34" charset="0"/>
              <a:buChar char="•"/>
            </a:pPr>
            <a:r>
              <a:rPr lang="en-US" sz="1400" dirty="0">
                <a:latin typeface="Times New Roman" pitchFamily="18" charset="0"/>
                <a:cs typeface="Times New Roman" pitchFamily="18" charset="0"/>
              </a:rPr>
              <a:t>The New illustrated Everyman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a:buFont typeface="Arial" panose="020B0604020202020204" pitchFamily="34" charset="0"/>
              <a:buChar char="•"/>
            </a:pPr>
            <a:endParaRPr lang="en-US" sz="1400" dirty="0">
              <a:latin typeface="Times New Roman" pitchFamily="18" charset="0"/>
              <a:cs typeface="Times New Roman" pitchFamily="18" charset="0"/>
            </a:endParaRPr>
          </a:p>
          <a:p>
            <a:pPr>
              <a:buFont typeface="Arial" panose="020B0604020202020204" pitchFamily="34" charset="0"/>
              <a:buChar char="•"/>
            </a:pPr>
            <a:endParaRPr lang="en-IN" sz="1400" dirty="0"/>
          </a:p>
        </p:txBody>
      </p:sp>
      <p:sp>
        <p:nvSpPr>
          <p:cNvPr id="4" name="Content Placeholder 3">
            <a:extLst>
              <a:ext uri="{FF2B5EF4-FFF2-40B4-BE49-F238E27FC236}">
                <a16:creationId xmlns="" xmlns:a16="http://schemas.microsoft.com/office/drawing/2014/main" id="{9EA7A170-7FCD-B703-F040-F1BCE54240BC}"/>
              </a:ext>
            </a:extLst>
          </p:cNvPr>
          <p:cNvSpPr>
            <a:spLocks noGrp="1"/>
          </p:cNvSpPr>
          <p:nvPr>
            <p:ph sz="half" idx="2"/>
          </p:nvPr>
        </p:nvSpPr>
        <p:spPr>
          <a:xfrm>
            <a:off x="3909060" y="1845736"/>
            <a:ext cx="3703320" cy="4023359"/>
          </a:xfrm>
        </p:spPr>
        <p:txBody>
          <a:bodyPr>
            <a:normAutofit/>
          </a:bodyPr>
          <a:lstStyle/>
          <a:p>
            <a:pPr lvl="0">
              <a:buFont typeface="Arial" panose="020B0604020202020204" pitchFamily="34" charset="0"/>
              <a:buChar char="•"/>
            </a:pP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world Art</a:t>
            </a:r>
          </a:p>
          <a:p>
            <a:pPr lvl="0">
              <a:buFont typeface="Arial" panose="020B0604020202020204" pitchFamily="34" charset="0"/>
              <a:buChar char="•"/>
            </a:pPr>
            <a:r>
              <a:rPr lang="en-US" sz="1400" dirty="0">
                <a:latin typeface="Times New Roman" pitchFamily="18" charset="0"/>
                <a:cs typeface="Times New Roman" pitchFamily="18" charset="0"/>
              </a:rPr>
              <a:t>Cyclopedia of English Literature</a:t>
            </a:r>
          </a:p>
          <a:p>
            <a:pPr lvl="0">
              <a:buFont typeface="Arial" panose="020B0604020202020204" pitchFamily="34" charset="0"/>
              <a:buChar char="•"/>
            </a:pPr>
            <a:r>
              <a:rPr lang="en-US" sz="1400" dirty="0">
                <a:latin typeface="Times New Roman" pitchFamily="18" charset="0"/>
                <a:cs typeface="Times New Roman" pitchFamily="18" charset="0"/>
              </a:rPr>
              <a:t>Illustrated World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lvl="0">
              <a:buFont typeface="Arial" panose="020B0604020202020204" pitchFamily="34" charset="0"/>
              <a:buChar char="•"/>
            </a:pPr>
            <a:r>
              <a:rPr lang="en-US" sz="1400" dirty="0">
                <a:latin typeface="Times New Roman" pitchFamily="18" charset="0"/>
                <a:cs typeface="Times New Roman" pitchFamily="18" charset="0"/>
              </a:rPr>
              <a:t>The Macmillan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lvl="0">
              <a:buFont typeface="Arial" panose="020B0604020202020204" pitchFamily="34" charset="0"/>
              <a:buChar char="•"/>
            </a:pPr>
            <a:r>
              <a:rPr lang="en-US" sz="1400" dirty="0">
                <a:latin typeface="Times New Roman" pitchFamily="18" charset="0"/>
                <a:cs typeface="Times New Roman" pitchFamily="18" charset="0"/>
              </a:rPr>
              <a:t>New Standard </a:t>
            </a:r>
            <a:r>
              <a:rPr lang="en-US" sz="1400" dirty="0" err="1">
                <a:latin typeface="Times New Roman" pitchFamily="18" charset="0"/>
                <a:cs typeface="Times New Roman" pitchFamily="18" charset="0"/>
              </a:rPr>
              <a:t>Encyclopaedia</a:t>
            </a:r>
            <a:endParaRPr lang="en-US" sz="1400" dirty="0">
              <a:latin typeface="Times New Roman" pitchFamily="18" charset="0"/>
              <a:cs typeface="Times New Roman" pitchFamily="18" charset="0"/>
            </a:endParaRPr>
          </a:p>
          <a:p>
            <a:pPr lvl="0">
              <a:buFont typeface="Arial" panose="020B0604020202020204" pitchFamily="34" charset="0"/>
              <a:buChar char="•"/>
            </a:pP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of Philosophy</a:t>
            </a:r>
          </a:p>
          <a:p>
            <a:pPr lvl="0">
              <a:buFont typeface="Arial" panose="020B0604020202020204" pitchFamily="34" charset="0"/>
              <a:buChar char="•"/>
            </a:pPr>
            <a:r>
              <a:rPr lang="en-US" sz="1400" dirty="0" err="1">
                <a:latin typeface="Times New Roman" pitchFamily="18" charset="0"/>
                <a:cs typeface="Times New Roman" pitchFamily="18" charset="0"/>
              </a:rPr>
              <a:t>Encyclopaedia</a:t>
            </a:r>
            <a:r>
              <a:rPr lang="en-US" sz="1400" dirty="0">
                <a:latin typeface="Times New Roman" pitchFamily="18" charset="0"/>
                <a:cs typeface="Times New Roman" pitchFamily="18" charset="0"/>
              </a:rPr>
              <a:t> Indica</a:t>
            </a:r>
          </a:p>
          <a:p>
            <a:pPr lvl="0">
              <a:buFont typeface="Arial" panose="020B0604020202020204" pitchFamily="34" charset="0"/>
              <a:buChar char="•"/>
            </a:pPr>
            <a:endParaRPr lang="en-US" sz="1400" dirty="0">
              <a:latin typeface="Times New Roman" pitchFamily="18" charset="0"/>
              <a:cs typeface="Times New Roman" pitchFamily="18" charset="0"/>
            </a:endParaRPr>
          </a:p>
          <a:p>
            <a:pPr>
              <a:buFont typeface="Arial" panose="020B0604020202020204" pitchFamily="34" charset="0"/>
              <a:buChar char="•"/>
            </a:pPr>
            <a:endParaRPr lang="en-IN" sz="1400" dirty="0"/>
          </a:p>
        </p:txBody>
      </p:sp>
      <p:pic>
        <p:nvPicPr>
          <p:cNvPr id="5" name="Content Placeholder 4" descr="IMG-20220602-WA0025.jpg">
            <a:extLst>
              <a:ext uri="{FF2B5EF4-FFF2-40B4-BE49-F238E27FC236}">
                <a16:creationId xmlns="" xmlns:a16="http://schemas.microsoft.com/office/drawing/2014/main" id="{6C90A6DE-09D7-D1B8-ACCB-44BD09C87493}"/>
              </a:ext>
            </a:extLst>
          </p:cNvPr>
          <p:cNvPicPr>
            <a:picLocks noChangeAspect="1"/>
          </p:cNvPicPr>
          <p:nvPr/>
        </p:nvPicPr>
        <p:blipFill>
          <a:blip r:embed="rId2" cstate="print"/>
          <a:stretch>
            <a:fillRect/>
          </a:stretch>
        </p:blipFill>
        <p:spPr>
          <a:xfrm>
            <a:off x="762001" y="304801"/>
            <a:ext cx="990600" cy="914399"/>
          </a:xfrm>
          <a:prstGeom prst="rect">
            <a:avLst/>
          </a:prstGeom>
        </p:spPr>
      </p:pic>
      <p:pic>
        <p:nvPicPr>
          <p:cNvPr id="8" name="Picture 7" descr="PhotoCollage_1681309614666.jpg">
            <a:extLst>
              <a:ext uri="{FF2B5EF4-FFF2-40B4-BE49-F238E27FC236}">
                <a16:creationId xmlns="" xmlns:a16="http://schemas.microsoft.com/office/drawing/2014/main" id="{CCE23484-D86F-CB5D-B017-BA244D7ACB3F}"/>
              </a:ext>
            </a:extLst>
          </p:cNvPr>
          <p:cNvPicPr>
            <a:picLocks noChangeAspect="1"/>
          </p:cNvPicPr>
          <p:nvPr/>
        </p:nvPicPr>
        <p:blipFill>
          <a:blip r:embed="rId3" cstate="print"/>
          <a:stretch>
            <a:fillRect/>
          </a:stretch>
        </p:blipFill>
        <p:spPr>
          <a:xfrm>
            <a:off x="6276822" y="2895600"/>
            <a:ext cx="2579678" cy="3186035"/>
          </a:xfrm>
          <a:prstGeom prst="rect">
            <a:avLst/>
          </a:prstGeom>
        </p:spPr>
      </p:pic>
    </p:spTree>
    <p:extLst>
      <p:ext uri="{BB962C8B-B14F-4D97-AF65-F5344CB8AC3E}">
        <p14:creationId xmlns="" xmlns:p14="http://schemas.microsoft.com/office/powerpoint/2010/main" val="3377422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DFC488-7C3A-F32A-8931-FB451E8576B9}"/>
              </a:ext>
            </a:extLst>
          </p:cNvPr>
          <p:cNvSpPr>
            <a:spLocks noGrp="1"/>
          </p:cNvSpPr>
          <p:nvPr>
            <p:ph type="title"/>
          </p:nvPr>
        </p:nvSpPr>
        <p:spPr/>
        <p:txBody>
          <a:bodyPr/>
          <a:lstStyle/>
          <a:p>
            <a:pPr algn="ctr"/>
            <a:r>
              <a:rPr lang="en-US" b="1" dirty="0">
                <a:latin typeface="Times New Roman" pitchFamily="18" charset="0"/>
                <a:cs typeface="Times New Roman" pitchFamily="18" charset="0"/>
              </a:rPr>
              <a:t>Encyclopedias</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Available in the Library</a:t>
            </a:r>
            <a:endParaRPr lang="en-IN" dirty="0"/>
          </a:p>
        </p:txBody>
      </p:sp>
      <p:sp>
        <p:nvSpPr>
          <p:cNvPr id="3" name="Content Placeholder 2">
            <a:extLst>
              <a:ext uri="{FF2B5EF4-FFF2-40B4-BE49-F238E27FC236}">
                <a16:creationId xmlns="" xmlns:a16="http://schemas.microsoft.com/office/drawing/2014/main" id="{75EB7697-6300-478C-6A2A-505F5334C508}"/>
              </a:ext>
            </a:extLst>
          </p:cNvPr>
          <p:cNvSpPr>
            <a:spLocks noGrp="1"/>
          </p:cNvSpPr>
          <p:nvPr>
            <p:ph sz="half" idx="1"/>
          </p:nvPr>
        </p:nvSpPr>
        <p:spPr/>
        <p:txBody>
          <a:bodyPr>
            <a:normAutofit fontScale="62500" lnSpcReduction="20000"/>
          </a:bodyPr>
          <a:lstStyle/>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Child and Primary Education Development  (3Vols)</a:t>
            </a:r>
          </a:p>
          <a:p>
            <a:pPr>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Modern Education Techniques and Methodology (5Vols)</a:t>
            </a:r>
          </a:p>
          <a:p>
            <a:pPr>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Philosophical and Sociological Foundation of Education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Educational Research  (4Vols)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((7Vols)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Fundamental of Educational Psychology (3Vols)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&amp; Technology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(4Vols)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Physical Education (5Vols)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Educational Technology (4Vols)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Teaching Physical Science (3Vols)</a:t>
            </a:r>
          </a:p>
          <a:p>
            <a:pPr>
              <a:buFont typeface="Arial" panose="020B0604020202020204" pitchFamily="34" charset="0"/>
              <a:buChar char="•"/>
            </a:pPr>
            <a:endParaRPr lang="en-IN" dirty="0"/>
          </a:p>
        </p:txBody>
      </p:sp>
      <p:sp>
        <p:nvSpPr>
          <p:cNvPr id="4" name="Content Placeholder 3">
            <a:extLst>
              <a:ext uri="{FF2B5EF4-FFF2-40B4-BE49-F238E27FC236}">
                <a16:creationId xmlns="" xmlns:a16="http://schemas.microsoft.com/office/drawing/2014/main" id="{3C49DFD1-97C8-E72F-A695-4B75A5F432F0}"/>
              </a:ext>
            </a:extLst>
          </p:cNvPr>
          <p:cNvSpPr>
            <a:spLocks noGrp="1"/>
          </p:cNvSpPr>
          <p:nvPr>
            <p:ph sz="half" idx="2"/>
          </p:nvPr>
        </p:nvSpPr>
        <p:spPr/>
        <p:txBody>
          <a:bodyPr>
            <a:normAutofit fontScale="62500" lnSpcReduction="20000"/>
          </a:bodyPr>
          <a:lstStyle/>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and Technology (3Vols)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World’s Great Educational Thinkers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World Great writers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Teacher Education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Culture and Children Literature (4Vols)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 System in India (12Vols)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Higher Education in 21</a:t>
            </a:r>
            <a:r>
              <a:rPr lang="en-US" sz="2000" baseline="30000" dirty="0">
                <a:latin typeface="Times New Roman" pitchFamily="18" charset="0"/>
                <a:cs typeface="Times New Roman" pitchFamily="18" charset="0"/>
              </a:rPr>
              <a:t>st</a:t>
            </a:r>
            <a:r>
              <a:rPr lang="en-US" sz="2000" dirty="0">
                <a:latin typeface="Times New Roman" pitchFamily="18" charset="0"/>
                <a:cs typeface="Times New Roman" pitchFamily="18" charset="0"/>
              </a:rPr>
              <a:t> Century (3Vols)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Educational Problems  (2Vols)</a:t>
            </a:r>
          </a:p>
          <a:p>
            <a:pPr lvl="0">
              <a:buFont typeface="Arial" panose="020B0604020202020204" pitchFamily="34" charset="0"/>
              <a:buChar char="•"/>
            </a:pPr>
            <a:r>
              <a:rPr lang="en-US" sz="2000" dirty="0" err="1">
                <a:latin typeface="Times New Roman" pitchFamily="18" charset="0"/>
                <a:cs typeface="Times New Roman" pitchFamily="18" charset="0"/>
              </a:rPr>
              <a:t>Encyclopaedia</a:t>
            </a:r>
            <a:r>
              <a:rPr lang="en-US" sz="2000" dirty="0">
                <a:latin typeface="Times New Roman" pitchFamily="18" charset="0"/>
                <a:cs typeface="Times New Roman" pitchFamily="18" charset="0"/>
              </a:rPr>
              <a:t> of Primary Education (5Vols)</a:t>
            </a:r>
          </a:p>
          <a:p>
            <a:pPr lvl="0">
              <a:buFont typeface="Arial" panose="020B0604020202020204" pitchFamily="34" charset="0"/>
              <a:buChar char="•"/>
            </a:pPr>
            <a:r>
              <a:rPr lang="en-US" sz="2000" dirty="0">
                <a:latin typeface="Times New Roman" pitchFamily="18" charset="0"/>
                <a:cs typeface="Times New Roman" pitchFamily="18" charset="0"/>
              </a:rPr>
              <a:t>Encyclopedic Dictionary of Education (2vols)</a:t>
            </a:r>
          </a:p>
          <a:p>
            <a:pPr>
              <a:buFont typeface="Arial" panose="020B0604020202020204" pitchFamily="34" charset="0"/>
              <a:buChar char="•"/>
            </a:pPr>
            <a:endParaRPr lang="en-IN" dirty="0"/>
          </a:p>
        </p:txBody>
      </p:sp>
      <p:pic>
        <p:nvPicPr>
          <p:cNvPr id="5" name="Content Placeholder 4" descr="IMG-20220602-WA0025.jpg">
            <a:extLst>
              <a:ext uri="{FF2B5EF4-FFF2-40B4-BE49-F238E27FC236}">
                <a16:creationId xmlns="" xmlns:a16="http://schemas.microsoft.com/office/drawing/2014/main" id="{7A34BA76-1B18-90E4-AC85-85290D02DAA6}"/>
              </a:ext>
            </a:extLst>
          </p:cNvPr>
          <p:cNvPicPr>
            <a:picLocks noChangeAspect="1"/>
          </p:cNvPicPr>
          <p:nvPr/>
        </p:nvPicPr>
        <p:blipFill>
          <a:blip r:embed="rId2" cstate="print"/>
          <a:stretch>
            <a:fillRect/>
          </a:stretch>
        </p:blipFill>
        <p:spPr>
          <a:xfrm>
            <a:off x="777240" y="286604"/>
            <a:ext cx="990600" cy="914399"/>
          </a:xfrm>
          <a:prstGeom prst="rect">
            <a:avLst/>
          </a:prstGeom>
        </p:spPr>
      </p:pic>
    </p:spTree>
    <p:extLst>
      <p:ext uri="{BB962C8B-B14F-4D97-AF65-F5344CB8AC3E}">
        <p14:creationId xmlns="" xmlns:p14="http://schemas.microsoft.com/office/powerpoint/2010/main" val="241708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pitchFamily="18" charset="0"/>
                <a:cs typeface="Times New Roman" pitchFamily="18" charset="0"/>
              </a:rPr>
              <a:t>Library Collection – Books </a:t>
            </a:r>
            <a:br>
              <a:rPr lang="en-US" sz="4400" b="1" dirty="0">
                <a:latin typeface="Times New Roman" pitchFamily="18" charset="0"/>
                <a:cs typeface="Times New Roman" pitchFamily="18" charset="0"/>
              </a:rPr>
            </a:br>
            <a:r>
              <a:rPr lang="en-US" sz="4400" b="1" dirty="0">
                <a:latin typeface="Times New Roman" pitchFamily="18" charset="0"/>
                <a:cs typeface="Times New Roman" pitchFamily="18" charset="0"/>
              </a:rPr>
              <a:t>(Fund Wise)</a:t>
            </a:r>
          </a:p>
        </p:txBody>
      </p:sp>
      <p:graphicFrame>
        <p:nvGraphicFramePr>
          <p:cNvPr id="4" name="Content Placeholder 3"/>
          <p:cNvGraphicFramePr>
            <a:graphicFrameLocks noGrp="1"/>
          </p:cNvGraphicFramePr>
          <p:nvPr>
            <p:ph idx="1"/>
          </p:nvPr>
        </p:nvGraphicFramePr>
        <p:xfrm>
          <a:off x="457200" y="1828800"/>
          <a:ext cx="8229600" cy="444500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0000"/>
                    </a:ext>
                  </a:extLst>
                </a:gridCol>
                <a:gridCol w="20574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142240">
                <a:tc>
                  <a:txBody>
                    <a:bodyPr/>
                    <a:lstStyle/>
                    <a:p>
                      <a:pPr algn="ctr"/>
                      <a:r>
                        <a:rPr lang="en-IN" dirty="0"/>
                        <a:t>FUND</a:t>
                      </a:r>
                      <a:endParaRPr lang="en-US" dirty="0"/>
                    </a:p>
                  </a:txBody>
                  <a:tcPr/>
                </a:tc>
                <a:tc>
                  <a:txBody>
                    <a:bodyPr/>
                    <a:lstStyle/>
                    <a:p>
                      <a:pPr algn="ctr"/>
                      <a:r>
                        <a:rPr lang="en-IN" dirty="0"/>
                        <a:t>TOTAL BOOKS</a:t>
                      </a:r>
                      <a:endParaRPr lang="en-US" dirty="0"/>
                    </a:p>
                  </a:txBody>
                  <a:tcPr/>
                </a:tc>
                <a:tc>
                  <a:txBody>
                    <a:bodyPr/>
                    <a:lstStyle/>
                    <a:p>
                      <a:pPr algn="ctr"/>
                      <a:r>
                        <a:rPr lang="en-IN" dirty="0"/>
                        <a:t>WITHDRAWN</a:t>
                      </a:r>
                      <a:endParaRPr lang="en-US" dirty="0"/>
                    </a:p>
                  </a:txBody>
                  <a:tcPr/>
                </a:tc>
                <a:tc>
                  <a:txBody>
                    <a:bodyPr/>
                    <a:lstStyle/>
                    <a:p>
                      <a:pPr algn="ctr"/>
                      <a:r>
                        <a:rPr lang="en-IN" dirty="0"/>
                        <a:t>TOTAL IN STOCK</a:t>
                      </a:r>
                      <a:endParaRPr lang="en-US" dirty="0"/>
                    </a:p>
                  </a:txBody>
                  <a:tcPr/>
                </a:tc>
                <a:extLst>
                  <a:ext uri="{0D108BD9-81ED-4DB2-BD59-A6C34878D82A}">
                    <a16:rowId xmlns="" xmlns:a16="http://schemas.microsoft.com/office/drawing/2014/main" val="10000"/>
                  </a:ext>
                </a:extLst>
              </a:tr>
              <a:tr h="370840">
                <a:tc>
                  <a:txBody>
                    <a:bodyPr/>
                    <a:lstStyle/>
                    <a:p>
                      <a:pPr algn="ctr"/>
                      <a:r>
                        <a:rPr lang="en-IN" dirty="0">
                          <a:latin typeface="Times New Roman" pitchFamily="18" charset="0"/>
                          <a:cs typeface="Times New Roman" pitchFamily="18" charset="0"/>
                        </a:rPr>
                        <a:t>Government Fund</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16098</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5948</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10150</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1"/>
                  </a:ext>
                </a:extLst>
              </a:tr>
              <a:tr h="370840">
                <a:tc>
                  <a:txBody>
                    <a:bodyPr/>
                    <a:lstStyle/>
                    <a:p>
                      <a:pPr algn="ctr"/>
                      <a:r>
                        <a:rPr lang="en-IN" dirty="0">
                          <a:latin typeface="Times New Roman" pitchFamily="18" charset="0"/>
                          <a:cs typeface="Times New Roman" pitchFamily="18" charset="0"/>
                        </a:rPr>
                        <a:t>Boys Fund</a:t>
                      </a:r>
                      <a:endParaRPr lang="en-US"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10999</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2088</a:t>
                      </a:r>
                      <a:endParaRPr lang="en-US"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8910</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2"/>
                  </a:ext>
                </a:extLst>
              </a:tr>
              <a:tr h="370840">
                <a:tc>
                  <a:txBody>
                    <a:bodyPr/>
                    <a:lstStyle/>
                    <a:p>
                      <a:pPr algn="ctr"/>
                      <a:r>
                        <a:rPr lang="en-IN" dirty="0">
                          <a:latin typeface="Times New Roman" pitchFamily="18" charset="0"/>
                          <a:cs typeface="Times New Roman" pitchFamily="18" charset="0"/>
                        </a:rPr>
                        <a:t>UGC</a:t>
                      </a:r>
                      <a:r>
                        <a:rPr lang="en-IN" baseline="0" dirty="0">
                          <a:latin typeface="Times New Roman" pitchFamily="18" charset="0"/>
                          <a:cs typeface="Times New Roman" pitchFamily="18" charset="0"/>
                        </a:rPr>
                        <a:t> Fund</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17142</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4481</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12661</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3"/>
                  </a:ext>
                </a:extLst>
              </a:tr>
              <a:tr h="370840">
                <a:tc>
                  <a:txBody>
                    <a:bodyPr/>
                    <a:lstStyle/>
                    <a:p>
                      <a:pPr algn="ctr"/>
                      <a:r>
                        <a:rPr lang="en-IN" dirty="0">
                          <a:latin typeface="Times New Roman" pitchFamily="18" charset="0"/>
                          <a:cs typeface="Times New Roman" pitchFamily="18" charset="0"/>
                        </a:rPr>
                        <a:t>Evening Fund</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1340</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654</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687</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4"/>
                  </a:ext>
                </a:extLst>
              </a:tr>
              <a:tr h="370840">
                <a:tc>
                  <a:txBody>
                    <a:bodyPr/>
                    <a:lstStyle/>
                    <a:p>
                      <a:pPr algn="ctr"/>
                      <a:r>
                        <a:rPr lang="en-IN" dirty="0">
                          <a:latin typeface="Times New Roman" pitchFamily="18" charset="0"/>
                          <a:cs typeface="Times New Roman" pitchFamily="18" charset="0"/>
                        </a:rPr>
                        <a:t>PF</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108</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104</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5"/>
                  </a:ext>
                </a:extLst>
              </a:tr>
              <a:tr h="370840">
                <a:tc>
                  <a:txBody>
                    <a:bodyPr/>
                    <a:lstStyle/>
                    <a:p>
                      <a:pPr algn="ctr"/>
                      <a:r>
                        <a:rPr lang="en-IN" dirty="0">
                          <a:latin typeface="Times New Roman" pitchFamily="18" charset="0"/>
                          <a:cs typeface="Times New Roman" pitchFamily="18" charset="0"/>
                        </a:rPr>
                        <a:t>Star College Fund</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1064</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11</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1053</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6"/>
                  </a:ext>
                </a:extLst>
              </a:tr>
              <a:tr h="370840">
                <a:tc>
                  <a:txBody>
                    <a:bodyPr/>
                    <a:lstStyle/>
                    <a:p>
                      <a:pPr algn="ctr"/>
                      <a:r>
                        <a:rPr lang="en-IN" dirty="0">
                          <a:latin typeface="Times New Roman" pitchFamily="18" charset="0"/>
                          <a:cs typeface="Times New Roman" pitchFamily="18" charset="0"/>
                        </a:rPr>
                        <a:t>BBA</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657</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23</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634</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7"/>
                  </a:ext>
                </a:extLst>
              </a:tr>
              <a:tr h="370840">
                <a:tc>
                  <a:txBody>
                    <a:bodyPr/>
                    <a:lstStyle/>
                    <a:p>
                      <a:pPr algn="ctr"/>
                      <a:r>
                        <a:rPr lang="en-IN" dirty="0">
                          <a:latin typeface="Times New Roman" pitchFamily="18" charset="0"/>
                          <a:cs typeface="Times New Roman" pitchFamily="18" charset="0"/>
                        </a:rPr>
                        <a:t>BCA</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348</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342</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8"/>
                  </a:ext>
                </a:extLst>
              </a:tr>
              <a:tr h="370840">
                <a:tc>
                  <a:txBody>
                    <a:bodyPr/>
                    <a:lstStyle/>
                    <a:p>
                      <a:pPr algn="ctr"/>
                      <a:r>
                        <a:rPr lang="en-IN" dirty="0">
                          <a:latin typeface="Times New Roman" pitchFamily="18" charset="0"/>
                          <a:cs typeface="Times New Roman" pitchFamily="18" charset="0"/>
                        </a:rPr>
                        <a:t>B.Ed</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3668</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21</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3647</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09"/>
                  </a:ext>
                </a:extLst>
              </a:tr>
              <a:tr h="370840">
                <a:tc>
                  <a:txBody>
                    <a:bodyPr/>
                    <a:lstStyle/>
                    <a:p>
                      <a:pPr algn="ctr"/>
                      <a:r>
                        <a:rPr lang="en-IN" dirty="0">
                          <a:latin typeface="Times New Roman" pitchFamily="18" charset="0"/>
                          <a:cs typeface="Times New Roman" pitchFamily="18" charset="0"/>
                        </a:rPr>
                        <a:t>PGDCA</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87</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0</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87</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10"/>
                  </a:ext>
                </a:extLst>
              </a:tr>
              <a:tr h="370840">
                <a:tc>
                  <a:txBody>
                    <a:bodyPr/>
                    <a:lstStyle/>
                    <a:p>
                      <a:pPr algn="ctr"/>
                      <a:r>
                        <a:rPr lang="en-IN" dirty="0">
                          <a:latin typeface="Times New Roman" pitchFamily="18" charset="0"/>
                          <a:cs typeface="Times New Roman" pitchFamily="18" charset="0"/>
                        </a:rPr>
                        <a:t>TOTAL</a:t>
                      </a:r>
                      <a:endParaRPr lang="en-US"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51511</a:t>
                      </a:r>
                      <a:endParaRPr lang="en-US" dirty="0">
                        <a:latin typeface="Times New Roman" pitchFamily="18" charset="0"/>
                        <a:cs typeface="Times New Roman" pitchFamily="18" charset="0"/>
                      </a:endParaRPr>
                    </a:p>
                  </a:txBody>
                  <a:tcPr/>
                </a:tc>
                <a:tc>
                  <a:txBody>
                    <a:bodyPr/>
                    <a:lstStyle/>
                    <a:p>
                      <a:pPr algn="ctr"/>
                      <a:r>
                        <a:rPr lang="en-IN" dirty="0">
                          <a:latin typeface="Times New Roman" pitchFamily="18" charset="0"/>
                          <a:cs typeface="Times New Roman" pitchFamily="18" charset="0"/>
                        </a:rPr>
                        <a:t>13236</a:t>
                      </a:r>
                      <a:endParaRPr lang="en-US"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38275</a:t>
                      </a:r>
                      <a:endParaRPr lang="en-US" dirty="0">
                        <a:latin typeface="Times New Roman" pitchFamily="18" charset="0"/>
                        <a:cs typeface="Times New Roman" pitchFamily="18" charset="0"/>
                      </a:endParaRPr>
                    </a:p>
                  </a:txBody>
                  <a:tcPr/>
                </a:tc>
                <a:extLst>
                  <a:ext uri="{0D108BD9-81ED-4DB2-BD59-A6C34878D82A}">
                    <a16:rowId xmlns="" xmlns:a16="http://schemas.microsoft.com/office/drawing/2014/main" val="10011"/>
                  </a:ext>
                </a:extLst>
              </a:tr>
            </a:tbl>
          </a:graphicData>
        </a:graphic>
      </p:graphicFrame>
      <p:pic>
        <p:nvPicPr>
          <p:cNvPr id="5" name="Content Placeholder 4" descr="IMG-20220602-WA0025.jpg"/>
          <p:cNvPicPr>
            <a:picLocks noChangeAspect="1"/>
          </p:cNvPicPr>
          <p:nvPr/>
        </p:nvPicPr>
        <p:blipFill>
          <a:blip r:embed="rId2" cstate="print"/>
          <a:stretch>
            <a:fillRect/>
          </a:stretch>
        </p:blipFill>
        <p:spPr>
          <a:xfrm>
            <a:off x="457200" y="304800"/>
            <a:ext cx="990600" cy="9143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pitchFamily="18" charset="0"/>
                <a:cs typeface="Times New Roman" pitchFamily="18" charset="0"/>
              </a:rPr>
              <a:t>Library Collection: Subject-wise Distribution of Books</a:t>
            </a:r>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1617057610"/>
              </p:ext>
            </p:extLst>
          </p:nvPr>
        </p:nvGraphicFramePr>
        <p:xfrm>
          <a:off x="819535" y="1676400"/>
          <a:ext cx="3703638" cy="5120640"/>
        </p:xfrm>
        <a:graphic>
          <a:graphicData uri="http://schemas.openxmlformats.org/drawingml/2006/table">
            <a:tbl>
              <a:tblPr firstRow="1" bandRow="1">
                <a:tableStyleId>{5C22544A-7EE6-4342-B048-85BDC9FD1C3A}</a:tableStyleId>
              </a:tblPr>
              <a:tblGrid>
                <a:gridCol w="2515679">
                  <a:extLst>
                    <a:ext uri="{9D8B030D-6E8A-4147-A177-3AD203B41FA5}">
                      <a16:colId xmlns="" xmlns:a16="http://schemas.microsoft.com/office/drawing/2014/main" val="20000"/>
                    </a:ext>
                  </a:extLst>
                </a:gridCol>
                <a:gridCol w="1187959">
                  <a:extLst>
                    <a:ext uri="{9D8B030D-6E8A-4147-A177-3AD203B41FA5}">
                      <a16:colId xmlns="" xmlns:a16="http://schemas.microsoft.com/office/drawing/2014/main" val="20001"/>
                    </a:ext>
                  </a:extLst>
                </a:gridCol>
              </a:tblGrid>
              <a:tr h="165258">
                <a:tc>
                  <a:txBody>
                    <a:bodyPr/>
                    <a:lstStyle/>
                    <a:p>
                      <a:r>
                        <a:rPr lang="en-US" dirty="0"/>
                        <a:t>Computer</a:t>
                      </a:r>
                      <a:r>
                        <a:rPr lang="en-US" baseline="0" dirty="0"/>
                        <a:t> Science</a:t>
                      </a:r>
                    </a:p>
                  </a:txBody>
                  <a:tcPr marL="83856" marR="83856"/>
                </a:tc>
                <a:tc>
                  <a:txBody>
                    <a:bodyPr/>
                    <a:lstStyle/>
                    <a:p>
                      <a:r>
                        <a:rPr lang="en-US" dirty="0"/>
                        <a:t>363</a:t>
                      </a:r>
                    </a:p>
                  </a:txBody>
                  <a:tcPr marL="83856" marR="83856"/>
                </a:tc>
                <a:extLst>
                  <a:ext uri="{0D108BD9-81ED-4DB2-BD59-A6C34878D82A}">
                    <a16:rowId xmlns="" xmlns:a16="http://schemas.microsoft.com/office/drawing/2014/main" val="10000"/>
                  </a:ext>
                </a:extLst>
              </a:tr>
              <a:tr h="319881">
                <a:tc>
                  <a:txBody>
                    <a:bodyPr/>
                    <a:lstStyle/>
                    <a:p>
                      <a:r>
                        <a:rPr lang="en-US" sz="1800" dirty="0">
                          <a:latin typeface="Times New Roman" pitchFamily="18" charset="0"/>
                          <a:cs typeface="Times New Roman" pitchFamily="18" charset="0"/>
                        </a:rPr>
                        <a:t>Journalism</a:t>
                      </a:r>
                      <a:endParaRPr lang="en-US" dirty="0"/>
                    </a:p>
                  </a:txBody>
                  <a:tcPr marL="83856" marR="83856"/>
                </a:tc>
                <a:tc>
                  <a:txBody>
                    <a:bodyPr/>
                    <a:lstStyle/>
                    <a:p>
                      <a:r>
                        <a:rPr lang="en-US" dirty="0"/>
                        <a:t>96</a:t>
                      </a:r>
                    </a:p>
                  </a:txBody>
                  <a:tcPr marL="83856" marR="83856"/>
                </a:tc>
                <a:extLst>
                  <a:ext uri="{0D108BD9-81ED-4DB2-BD59-A6C34878D82A}">
                    <a16:rowId xmlns="" xmlns:a16="http://schemas.microsoft.com/office/drawing/2014/main" val="10001"/>
                  </a:ext>
                </a:extLst>
              </a:tr>
              <a:tr h="319881">
                <a:tc>
                  <a:txBody>
                    <a:bodyPr/>
                    <a:lstStyle/>
                    <a:p>
                      <a:r>
                        <a:rPr lang="en-US" sz="1800" dirty="0">
                          <a:latin typeface="Times New Roman" pitchFamily="18" charset="0"/>
                          <a:cs typeface="Times New Roman" pitchFamily="18" charset="0"/>
                        </a:rPr>
                        <a:t>Psychology	</a:t>
                      </a:r>
                      <a:endParaRPr lang="en-US" dirty="0"/>
                    </a:p>
                  </a:txBody>
                  <a:tcPr marL="83856" marR="83856"/>
                </a:tc>
                <a:tc>
                  <a:txBody>
                    <a:bodyPr/>
                    <a:lstStyle/>
                    <a:p>
                      <a:r>
                        <a:rPr lang="en-US" dirty="0"/>
                        <a:t>212</a:t>
                      </a:r>
                    </a:p>
                  </a:txBody>
                  <a:tcPr marL="83856" marR="83856"/>
                </a:tc>
                <a:extLst>
                  <a:ext uri="{0D108BD9-81ED-4DB2-BD59-A6C34878D82A}">
                    <a16:rowId xmlns="" xmlns:a16="http://schemas.microsoft.com/office/drawing/2014/main" val="10002"/>
                  </a:ext>
                </a:extLst>
              </a:tr>
              <a:tr h="319881">
                <a:tc>
                  <a:txBody>
                    <a:bodyPr/>
                    <a:lstStyle/>
                    <a:p>
                      <a:r>
                        <a:rPr lang="en-US" sz="1800" dirty="0">
                          <a:latin typeface="Times New Roman" pitchFamily="18" charset="0"/>
                          <a:cs typeface="Times New Roman" pitchFamily="18" charset="0"/>
                        </a:rPr>
                        <a:t>Sociology</a:t>
                      </a:r>
                      <a:endParaRPr lang="en-US" dirty="0"/>
                    </a:p>
                  </a:txBody>
                  <a:tcPr marL="83856" marR="83856"/>
                </a:tc>
                <a:tc>
                  <a:txBody>
                    <a:bodyPr/>
                    <a:lstStyle/>
                    <a:p>
                      <a:r>
                        <a:rPr lang="en-US" dirty="0" smtClean="0"/>
                        <a:t>817</a:t>
                      </a:r>
                      <a:endParaRPr lang="en-US" dirty="0"/>
                    </a:p>
                  </a:txBody>
                  <a:tcPr marL="83856" marR="83856"/>
                </a:tc>
                <a:extLst>
                  <a:ext uri="{0D108BD9-81ED-4DB2-BD59-A6C34878D82A}">
                    <a16:rowId xmlns="" xmlns:a16="http://schemas.microsoft.com/office/drawing/2014/main" val="10003"/>
                  </a:ext>
                </a:extLst>
              </a:tr>
              <a:tr h="319881">
                <a:tc>
                  <a:txBody>
                    <a:bodyPr/>
                    <a:lstStyle/>
                    <a:p>
                      <a:r>
                        <a:rPr lang="en-US" sz="1800" dirty="0">
                          <a:latin typeface="Times New Roman" pitchFamily="18" charset="0"/>
                          <a:cs typeface="Times New Roman" pitchFamily="18" charset="0"/>
                        </a:rPr>
                        <a:t>Political Science</a:t>
                      </a:r>
                      <a:endParaRPr lang="en-US" dirty="0"/>
                    </a:p>
                  </a:txBody>
                  <a:tcPr marL="83856" marR="83856"/>
                </a:tc>
                <a:tc>
                  <a:txBody>
                    <a:bodyPr/>
                    <a:lstStyle/>
                    <a:p>
                      <a:r>
                        <a:rPr lang="en-US" dirty="0"/>
                        <a:t>2796</a:t>
                      </a:r>
                    </a:p>
                  </a:txBody>
                  <a:tcPr marL="83856" marR="83856"/>
                </a:tc>
                <a:extLst>
                  <a:ext uri="{0D108BD9-81ED-4DB2-BD59-A6C34878D82A}">
                    <a16:rowId xmlns="" xmlns:a16="http://schemas.microsoft.com/office/drawing/2014/main" val="10004"/>
                  </a:ext>
                </a:extLst>
              </a:tr>
              <a:tr h="319881">
                <a:tc>
                  <a:txBody>
                    <a:bodyPr/>
                    <a:lstStyle/>
                    <a:p>
                      <a:r>
                        <a:rPr lang="en-US" sz="1800" dirty="0">
                          <a:latin typeface="Times New Roman" pitchFamily="18" charset="0"/>
                          <a:cs typeface="Times New Roman" pitchFamily="18" charset="0"/>
                        </a:rPr>
                        <a:t>Economics	</a:t>
                      </a:r>
                      <a:endParaRPr lang="en-US" dirty="0"/>
                    </a:p>
                  </a:txBody>
                  <a:tcPr marL="83856" marR="83856"/>
                </a:tc>
                <a:tc>
                  <a:txBody>
                    <a:bodyPr/>
                    <a:lstStyle/>
                    <a:p>
                      <a:r>
                        <a:rPr lang="en-US" dirty="0" smtClean="0"/>
                        <a:t>2482</a:t>
                      </a:r>
                      <a:endParaRPr lang="en-US" dirty="0"/>
                    </a:p>
                  </a:txBody>
                  <a:tcPr marL="83856" marR="83856"/>
                </a:tc>
                <a:extLst>
                  <a:ext uri="{0D108BD9-81ED-4DB2-BD59-A6C34878D82A}">
                    <a16:rowId xmlns="" xmlns:a16="http://schemas.microsoft.com/office/drawing/2014/main" val="10005"/>
                  </a:ext>
                </a:extLst>
              </a:tr>
              <a:tr h="319881">
                <a:tc>
                  <a:txBody>
                    <a:bodyPr/>
                    <a:lstStyle/>
                    <a:p>
                      <a:r>
                        <a:rPr lang="en-US" sz="1800" dirty="0">
                          <a:latin typeface="Times New Roman" pitchFamily="18" charset="0"/>
                          <a:cs typeface="Times New Roman" pitchFamily="18" charset="0"/>
                        </a:rPr>
                        <a:t>Public Administration</a:t>
                      </a:r>
                      <a:endParaRPr lang="en-US" dirty="0"/>
                    </a:p>
                  </a:txBody>
                  <a:tcPr marL="83856" marR="83856"/>
                </a:tc>
                <a:tc>
                  <a:txBody>
                    <a:bodyPr/>
                    <a:lstStyle/>
                    <a:p>
                      <a:r>
                        <a:rPr lang="en-US" dirty="0" smtClean="0"/>
                        <a:t>351</a:t>
                      </a:r>
                      <a:endParaRPr lang="en-US" dirty="0"/>
                    </a:p>
                  </a:txBody>
                  <a:tcPr marL="83856" marR="83856"/>
                </a:tc>
                <a:extLst>
                  <a:ext uri="{0D108BD9-81ED-4DB2-BD59-A6C34878D82A}">
                    <a16:rowId xmlns="" xmlns:a16="http://schemas.microsoft.com/office/drawing/2014/main" val="10006"/>
                  </a:ext>
                </a:extLst>
              </a:tr>
              <a:tr h="319881">
                <a:tc>
                  <a:txBody>
                    <a:bodyPr/>
                    <a:lstStyle/>
                    <a:p>
                      <a:r>
                        <a:rPr lang="en-US" sz="1800" dirty="0">
                          <a:latin typeface="Times New Roman" pitchFamily="18" charset="0"/>
                          <a:cs typeface="Times New Roman" pitchFamily="18" charset="0"/>
                        </a:rPr>
                        <a:t>Education</a:t>
                      </a:r>
                      <a:endParaRPr lang="en-US" dirty="0"/>
                    </a:p>
                  </a:txBody>
                  <a:tcPr marL="83856" marR="83856"/>
                </a:tc>
                <a:tc>
                  <a:txBody>
                    <a:bodyPr/>
                    <a:lstStyle/>
                    <a:p>
                      <a:r>
                        <a:rPr lang="en-US" dirty="0" smtClean="0"/>
                        <a:t>2066</a:t>
                      </a:r>
                      <a:endParaRPr lang="en-US" dirty="0"/>
                    </a:p>
                  </a:txBody>
                  <a:tcPr marL="83856" marR="83856"/>
                </a:tc>
                <a:extLst>
                  <a:ext uri="{0D108BD9-81ED-4DB2-BD59-A6C34878D82A}">
                    <a16:rowId xmlns="" xmlns:a16="http://schemas.microsoft.com/office/drawing/2014/main" val="10007"/>
                  </a:ext>
                </a:extLst>
              </a:tr>
              <a:tr h="319881">
                <a:tc>
                  <a:txBody>
                    <a:bodyPr/>
                    <a:lstStyle/>
                    <a:p>
                      <a:r>
                        <a:rPr lang="en-US" sz="1800" dirty="0">
                          <a:latin typeface="Times New Roman" pitchFamily="18" charset="0"/>
                          <a:cs typeface="Times New Roman" pitchFamily="18" charset="0"/>
                        </a:rPr>
                        <a:t>Commerce</a:t>
                      </a:r>
                      <a:endParaRPr lang="en-US" dirty="0"/>
                    </a:p>
                  </a:txBody>
                  <a:tcPr marL="83856" marR="83856"/>
                </a:tc>
                <a:tc>
                  <a:txBody>
                    <a:bodyPr/>
                    <a:lstStyle/>
                    <a:p>
                      <a:r>
                        <a:rPr lang="en-US" dirty="0"/>
                        <a:t>2711</a:t>
                      </a:r>
                    </a:p>
                  </a:txBody>
                  <a:tcPr marL="83856" marR="83856"/>
                </a:tc>
                <a:extLst>
                  <a:ext uri="{0D108BD9-81ED-4DB2-BD59-A6C34878D82A}">
                    <a16:rowId xmlns="" xmlns:a16="http://schemas.microsoft.com/office/drawing/2014/main" val="10008"/>
                  </a:ext>
                </a:extLst>
              </a:tr>
              <a:tr h="319881">
                <a:tc>
                  <a:txBody>
                    <a:bodyPr/>
                    <a:lstStyle/>
                    <a:p>
                      <a:r>
                        <a:rPr lang="en-US" sz="1800" dirty="0">
                          <a:latin typeface="Times New Roman" pitchFamily="18" charset="0"/>
                          <a:cs typeface="Times New Roman" pitchFamily="18" charset="0"/>
                        </a:rPr>
                        <a:t>Mathematics	</a:t>
                      </a:r>
                      <a:endParaRPr lang="en-US" dirty="0"/>
                    </a:p>
                  </a:txBody>
                  <a:tcPr marL="83856" marR="83856"/>
                </a:tc>
                <a:tc>
                  <a:txBody>
                    <a:bodyPr/>
                    <a:lstStyle/>
                    <a:p>
                      <a:r>
                        <a:rPr lang="en-US" dirty="0"/>
                        <a:t>1472</a:t>
                      </a:r>
                    </a:p>
                  </a:txBody>
                  <a:tcPr marL="83856" marR="83856"/>
                </a:tc>
                <a:extLst>
                  <a:ext uri="{0D108BD9-81ED-4DB2-BD59-A6C34878D82A}">
                    <a16:rowId xmlns="" xmlns:a16="http://schemas.microsoft.com/office/drawing/2014/main" val="10009"/>
                  </a:ext>
                </a:extLst>
              </a:tr>
              <a:tr h="319881">
                <a:tc>
                  <a:txBody>
                    <a:bodyPr/>
                    <a:lstStyle/>
                    <a:p>
                      <a:r>
                        <a:rPr lang="en-US" sz="1800" dirty="0">
                          <a:latin typeface="Times New Roman" pitchFamily="18" charset="0"/>
                          <a:cs typeface="Times New Roman" pitchFamily="18" charset="0"/>
                        </a:rPr>
                        <a:t>Physics</a:t>
                      </a:r>
                      <a:endParaRPr lang="en-US" dirty="0"/>
                    </a:p>
                  </a:txBody>
                  <a:tcPr marL="83856" marR="83856"/>
                </a:tc>
                <a:tc>
                  <a:txBody>
                    <a:bodyPr/>
                    <a:lstStyle/>
                    <a:p>
                      <a:r>
                        <a:rPr lang="en-US" dirty="0"/>
                        <a:t>1883</a:t>
                      </a:r>
                    </a:p>
                  </a:txBody>
                  <a:tcPr marL="83856" marR="83856"/>
                </a:tc>
                <a:extLst>
                  <a:ext uri="{0D108BD9-81ED-4DB2-BD59-A6C34878D82A}">
                    <a16:rowId xmlns="" xmlns:a16="http://schemas.microsoft.com/office/drawing/2014/main" val="10010"/>
                  </a:ext>
                </a:extLst>
              </a:tr>
              <a:tr h="319881">
                <a:tc>
                  <a:txBody>
                    <a:bodyPr/>
                    <a:lstStyle/>
                    <a:p>
                      <a:r>
                        <a:rPr lang="en-US" sz="1800" dirty="0">
                          <a:latin typeface="Times New Roman" pitchFamily="18" charset="0"/>
                          <a:cs typeface="Times New Roman" pitchFamily="18" charset="0"/>
                        </a:rPr>
                        <a:t>Chemistry</a:t>
                      </a:r>
                      <a:endParaRPr lang="en-US" dirty="0"/>
                    </a:p>
                  </a:txBody>
                  <a:tcPr marL="83856" marR="83856"/>
                </a:tc>
                <a:tc>
                  <a:txBody>
                    <a:bodyPr/>
                    <a:lstStyle/>
                    <a:p>
                      <a:r>
                        <a:rPr lang="en-US" dirty="0"/>
                        <a:t>1627</a:t>
                      </a:r>
                    </a:p>
                  </a:txBody>
                  <a:tcPr marL="83856" marR="83856"/>
                </a:tc>
                <a:extLst>
                  <a:ext uri="{0D108BD9-81ED-4DB2-BD59-A6C34878D82A}">
                    <a16:rowId xmlns="" xmlns:a16="http://schemas.microsoft.com/office/drawing/2014/main" val="10011"/>
                  </a:ext>
                </a:extLst>
              </a:tr>
              <a:tr h="319881">
                <a:tc>
                  <a:txBody>
                    <a:bodyPr/>
                    <a:lstStyle/>
                    <a:p>
                      <a:r>
                        <a:rPr lang="en-US" sz="1800" dirty="0">
                          <a:latin typeface="Times New Roman" pitchFamily="18" charset="0"/>
                          <a:cs typeface="Times New Roman" pitchFamily="18" charset="0"/>
                        </a:rPr>
                        <a:t>Botany</a:t>
                      </a:r>
                      <a:endParaRPr lang="en-US" dirty="0"/>
                    </a:p>
                  </a:txBody>
                  <a:tcPr marL="83856" marR="83856"/>
                </a:tc>
                <a:tc>
                  <a:txBody>
                    <a:bodyPr/>
                    <a:lstStyle/>
                    <a:p>
                      <a:r>
                        <a:rPr lang="en-US" dirty="0"/>
                        <a:t>1495</a:t>
                      </a:r>
                    </a:p>
                  </a:txBody>
                  <a:tcPr marL="83856" marR="83856"/>
                </a:tc>
                <a:extLst>
                  <a:ext uri="{0D108BD9-81ED-4DB2-BD59-A6C34878D82A}">
                    <a16:rowId xmlns="" xmlns:a16="http://schemas.microsoft.com/office/drawing/2014/main" val="10012"/>
                  </a:ext>
                </a:extLst>
              </a:tr>
              <a:tr h="319881">
                <a:tc>
                  <a:txBody>
                    <a:bodyPr/>
                    <a:lstStyle/>
                    <a:p>
                      <a:r>
                        <a:rPr lang="en-US" sz="1800" dirty="0">
                          <a:latin typeface="Times New Roman" pitchFamily="18" charset="0"/>
                          <a:cs typeface="Times New Roman" pitchFamily="18" charset="0"/>
                        </a:rPr>
                        <a:t>Zoology</a:t>
                      </a:r>
                      <a:endParaRPr lang="en-US" dirty="0"/>
                    </a:p>
                  </a:txBody>
                  <a:tcPr marL="83856" marR="83856"/>
                </a:tc>
                <a:tc>
                  <a:txBody>
                    <a:bodyPr/>
                    <a:lstStyle/>
                    <a:p>
                      <a:r>
                        <a:rPr lang="en-US" dirty="0"/>
                        <a:t>1057</a:t>
                      </a:r>
                    </a:p>
                  </a:txBody>
                  <a:tcPr marL="83856" marR="83856"/>
                </a:tc>
                <a:extLst>
                  <a:ext uri="{0D108BD9-81ED-4DB2-BD59-A6C34878D82A}">
                    <a16:rowId xmlns="" xmlns:a16="http://schemas.microsoft.com/office/drawing/2014/main" val="10013"/>
                  </a:ext>
                </a:extLst>
              </a:tr>
            </a:tbl>
          </a:graphicData>
        </a:graphic>
      </p:graphicFrame>
      <p:graphicFrame>
        <p:nvGraphicFramePr>
          <p:cNvPr id="6" name="Content Placeholder 5"/>
          <p:cNvGraphicFramePr>
            <a:graphicFrameLocks noGrp="1"/>
          </p:cNvGraphicFramePr>
          <p:nvPr>
            <p:ph sz="half" idx="2"/>
            <p:extLst>
              <p:ext uri="{D42A27DB-BD31-4B8C-83A1-F6EECF244321}">
                <p14:modId xmlns="" xmlns:p14="http://schemas.microsoft.com/office/powerpoint/2010/main" val="3514188843"/>
              </p:ext>
            </p:extLst>
          </p:nvPr>
        </p:nvGraphicFramePr>
        <p:xfrm>
          <a:off x="4877434" y="1676400"/>
          <a:ext cx="3489326" cy="5120640"/>
        </p:xfrm>
        <a:graphic>
          <a:graphicData uri="http://schemas.openxmlformats.org/drawingml/2006/table">
            <a:tbl>
              <a:tblPr firstRow="1" bandRow="1">
                <a:tableStyleId>{5C22544A-7EE6-4342-B048-85BDC9FD1C3A}</a:tableStyleId>
              </a:tblPr>
              <a:tblGrid>
                <a:gridCol w="1744663">
                  <a:extLst>
                    <a:ext uri="{9D8B030D-6E8A-4147-A177-3AD203B41FA5}">
                      <a16:colId xmlns="" xmlns:a16="http://schemas.microsoft.com/office/drawing/2014/main" val="20000"/>
                    </a:ext>
                  </a:extLst>
                </a:gridCol>
                <a:gridCol w="1744663">
                  <a:extLst>
                    <a:ext uri="{9D8B030D-6E8A-4147-A177-3AD203B41FA5}">
                      <a16:colId xmlns="" xmlns:a16="http://schemas.microsoft.com/office/drawing/2014/main" val="20001"/>
                    </a:ext>
                  </a:extLst>
                </a:gridCol>
              </a:tblGrid>
              <a:tr h="314438">
                <a:tc>
                  <a:txBody>
                    <a:bodyPr/>
                    <a:lstStyle/>
                    <a:p>
                      <a:r>
                        <a:rPr lang="en-US" sz="1800" dirty="0">
                          <a:latin typeface="Times New Roman" pitchFamily="18" charset="0"/>
                          <a:cs typeface="Times New Roman" pitchFamily="18" charset="0"/>
                        </a:rPr>
                        <a:t>Biotechnology</a:t>
                      </a:r>
                      <a:endParaRPr lang="en-US" dirty="0"/>
                    </a:p>
                  </a:txBody>
                  <a:tcPr marL="83820" marR="83820"/>
                </a:tc>
                <a:tc>
                  <a:txBody>
                    <a:bodyPr/>
                    <a:lstStyle/>
                    <a:p>
                      <a:r>
                        <a:rPr lang="en-US" dirty="0"/>
                        <a:t>747</a:t>
                      </a:r>
                    </a:p>
                  </a:txBody>
                  <a:tcPr marL="83820" marR="83820"/>
                </a:tc>
                <a:extLst>
                  <a:ext uri="{0D108BD9-81ED-4DB2-BD59-A6C34878D82A}">
                    <a16:rowId xmlns="" xmlns:a16="http://schemas.microsoft.com/office/drawing/2014/main" val="10000"/>
                  </a:ext>
                </a:extLst>
              </a:tr>
              <a:tr h="314438">
                <a:tc>
                  <a:txBody>
                    <a:bodyPr/>
                    <a:lstStyle/>
                    <a:p>
                      <a:r>
                        <a:rPr lang="en-US" sz="1800" dirty="0">
                          <a:latin typeface="Times New Roman" pitchFamily="18" charset="0"/>
                          <a:cs typeface="Times New Roman" pitchFamily="18" charset="0"/>
                        </a:rPr>
                        <a:t>Retail Mgt.</a:t>
                      </a:r>
                      <a:endParaRPr lang="en-US" dirty="0"/>
                    </a:p>
                  </a:txBody>
                  <a:tcPr marL="83820" marR="83820"/>
                </a:tc>
                <a:tc>
                  <a:txBody>
                    <a:bodyPr/>
                    <a:lstStyle/>
                    <a:p>
                      <a:r>
                        <a:rPr lang="en-US" dirty="0"/>
                        <a:t>18</a:t>
                      </a:r>
                    </a:p>
                  </a:txBody>
                  <a:tcPr marL="83820" marR="83820"/>
                </a:tc>
                <a:extLst>
                  <a:ext uri="{0D108BD9-81ED-4DB2-BD59-A6C34878D82A}">
                    <a16:rowId xmlns="" xmlns:a16="http://schemas.microsoft.com/office/drawing/2014/main" val="10001"/>
                  </a:ext>
                </a:extLst>
              </a:tr>
              <a:tr h="314438">
                <a:tc>
                  <a:txBody>
                    <a:bodyPr/>
                    <a:lstStyle/>
                    <a:p>
                      <a:r>
                        <a:rPr lang="en-US" sz="1800" dirty="0">
                          <a:latin typeface="Times New Roman" pitchFamily="18" charset="0"/>
                          <a:cs typeface="Times New Roman" pitchFamily="18" charset="0"/>
                        </a:rPr>
                        <a:t>Applied Arts</a:t>
                      </a:r>
                      <a:endParaRPr lang="en-US" dirty="0"/>
                    </a:p>
                  </a:txBody>
                  <a:tcPr marL="83820" marR="83820"/>
                </a:tc>
                <a:tc>
                  <a:txBody>
                    <a:bodyPr/>
                    <a:lstStyle/>
                    <a:p>
                      <a:r>
                        <a:rPr lang="en-US" dirty="0"/>
                        <a:t>15</a:t>
                      </a:r>
                    </a:p>
                  </a:txBody>
                  <a:tcPr marL="83820" marR="83820"/>
                </a:tc>
                <a:extLst>
                  <a:ext uri="{0D108BD9-81ED-4DB2-BD59-A6C34878D82A}">
                    <a16:rowId xmlns="" xmlns:a16="http://schemas.microsoft.com/office/drawing/2014/main" val="10002"/>
                  </a:ext>
                </a:extLst>
              </a:tr>
              <a:tr h="314438">
                <a:tc>
                  <a:txBody>
                    <a:bodyPr/>
                    <a:lstStyle/>
                    <a:p>
                      <a:r>
                        <a:rPr lang="en-US" sz="1800" dirty="0">
                          <a:latin typeface="Times New Roman" pitchFamily="18" charset="0"/>
                          <a:cs typeface="Times New Roman" pitchFamily="18" charset="0"/>
                        </a:rPr>
                        <a:t>Music</a:t>
                      </a:r>
                      <a:endParaRPr lang="en-US" dirty="0"/>
                    </a:p>
                  </a:txBody>
                  <a:tcPr marL="83820" marR="83820"/>
                </a:tc>
                <a:tc>
                  <a:txBody>
                    <a:bodyPr/>
                    <a:lstStyle/>
                    <a:p>
                      <a:r>
                        <a:rPr lang="en-US" dirty="0"/>
                        <a:t>467</a:t>
                      </a:r>
                    </a:p>
                  </a:txBody>
                  <a:tcPr marL="83820" marR="83820"/>
                </a:tc>
                <a:extLst>
                  <a:ext uri="{0D108BD9-81ED-4DB2-BD59-A6C34878D82A}">
                    <a16:rowId xmlns="" xmlns:a16="http://schemas.microsoft.com/office/drawing/2014/main" val="10003"/>
                  </a:ext>
                </a:extLst>
              </a:tr>
              <a:tr h="314438">
                <a:tc>
                  <a:txBody>
                    <a:bodyPr/>
                    <a:lstStyle/>
                    <a:p>
                      <a:r>
                        <a:rPr lang="en-US" sz="1800" dirty="0">
                          <a:latin typeface="Times New Roman" pitchFamily="18" charset="0"/>
                          <a:cs typeface="Times New Roman" pitchFamily="18" charset="0"/>
                        </a:rPr>
                        <a:t>Dance</a:t>
                      </a:r>
                      <a:endParaRPr lang="en-US" dirty="0"/>
                    </a:p>
                  </a:txBody>
                  <a:tcPr marL="83820" marR="83820"/>
                </a:tc>
                <a:tc>
                  <a:txBody>
                    <a:bodyPr/>
                    <a:lstStyle/>
                    <a:p>
                      <a:r>
                        <a:rPr lang="en-US" dirty="0"/>
                        <a:t>43</a:t>
                      </a:r>
                    </a:p>
                  </a:txBody>
                  <a:tcPr marL="83820" marR="83820"/>
                </a:tc>
                <a:extLst>
                  <a:ext uri="{0D108BD9-81ED-4DB2-BD59-A6C34878D82A}">
                    <a16:rowId xmlns="" xmlns:a16="http://schemas.microsoft.com/office/drawing/2014/main" val="10004"/>
                  </a:ext>
                </a:extLst>
              </a:tr>
              <a:tr h="314438">
                <a:tc>
                  <a:txBody>
                    <a:bodyPr/>
                    <a:lstStyle/>
                    <a:p>
                      <a:r>
                        <a:rPr lang="en-US" sz="1800" dirty="0">
                          <a:latin typeface="Times New Roman" pitchFamily="18" charset="0"/>
                          <a:cs typeface="Times New Roman" pitchFamily="18" charset="0"/>
                        </a:rPr>
                        <a:t>Painting</a:t>
                      </a:r>
                      <a:endParaRPr lang="en-US" dirty="0"/>
                    </a:p>
                  </a:txBody>
                  <a:tcPr marL="83820" marR="83820"/>
                </a:tc>
                <a:tc>
                  <a:txBody>
                    <a:bodyPr/>
                    <a:lstStyle/>
                    <a:p>
                      <a:r>
                        <a:rPr lang="en-US" dirty="0"/>
                        <a:t>14</a:t>
                      </a:r>
                    </a:p>
                  </a:txBody>
                  <a:tcPr marL="83820" marR="83820"/>
                </a:tc>
                <a:extLst>
                  <a:ext uri="{0D108BD9-81ED-4DB2-BD59-A6C34878D82A}">
                    <a16:rowId xmlns="" xmlns:a16="http://schemas.microsoft.com/office/drawing/2014/main" val="10005"/>
                  </a:ext>
                </a:extLst>
              </a:tr>
              <a:tr h="314438">
                <a:tc>
                  <a:txBody>
                    <a:bodyPr/>
                    <a:lstStyle/>
                    <a:p>
                      <a:r>
                        <a:rPr lang="en-US" sz="1800" dirty="0">
                          <a:latin typeface="Times New Roman" pitchFamily="18" charset="0"/>
                          <a:cs typeface="Times New Roman" pitchFamily="18" charset="0"/>
                        </a:rPr>
                        <a:t>Physical Edu.</a:t>
                      </a:r>
                      <a:endParaRPr lang="en-US" dirty="0"/>
                    </a:p>
                  </a:txBody>
                  <a:tcPr marL="83820" marR="83820"/>
                </a:tc>
                <a:tc>
                  <a:txBody>
                    <a:bodyPr/>
                    <a:lstStyle/>
                    <a:p>
                      <a:r>
                        <a:rPr lang="en-US" dirty="0"/>
                        <a:t>397</a:t>
                      </a:r>
                    </a:p>
                  </a:txBody>
                  <a:tcPr marL="83820" marR="83820"/>
                </a:tc>
                <a:extLst>
                  <a:ext uri="{0D108BD9-81ED-4DB2-BD59-A6C34878D82A}">
                    <a16:rowId xmlns="" xmlns:a16="http://schemas.microsoft.com/office/drawing/2014/main" val="10006"/>
                  </a:ext>
                </a:extLst>
              </a:tr>
              <a:tr h="314438">
                <a:tc>
                  <a:txBody>
                    <a:bodyPr/>
                    <a:lstStyle/>
                    <a:p>
                      <a:r>
                        <a:rPr lang="en-US" sz="1800" dirty="0">
                          <a:latin typeface="Times New Roman" pitchFamily="18" charset="0"/>
                          <a:cs typeface="Times New Roman" pitchFamily="18" charset="0"/>
                        </a:rPr>
                        <a:t>Hindi	</a:t>
                      </a:r>
                      <a:endParaRPr lang="en-US" dirty="0"/>
                    </a:p>
                  </a:txBody>
                  <a:tcPr marL="83820" marR="83820"/>
                </a:tc>
                <a:tc>
                  <a:txBody>
                    <a:bodyPr/>
                    <a:lstStyle/>
                    <a:p>
                      <a:r>
                        <a:rPr lang="en-US" dirty="0" smtClean="0"/>
                        <a:t>5442</a:t>
                      </a:r>
                      <a:endParaRPr lang="en-US" dirty="0"/>
                    </a:p>
                  </a:txBody>
                  <a:tcPr marL="83820" marR="83820"/>
                </a:tc>
                <a:extLst>
                  <a:ext uri="{0D108BD9-81ED-4DB2-BD59-A6C34878D82A}">
                    <a16:rowId xmlns="" xmlns:a16="http://schemas.microsoft.com/office/drawing/2014/main" val="10007"/>
                  </a:ext>
                </a:extLst>
              </a:tr>
              <a:tr h="314438">
                <a:tc>
                  <a:txBody>
                    <a:bodyPr/>
                    <a:lstStyle/>
                    <a:p>
                      <a:r>
                        <a:rPr lang="en-US" sz="1800" dirty="0">
                          <a:latin typeface="Times New Roman" pitchFamily="18" charset="0"/>
                          <a:cs typeface="Times New Roman" pitchFamily="18" charset="0"/>
                        </a:rPr>
                        <a:t>English</a:t>
                      </a:r>
                      <a:endParaRPr lang="en-US" dirty="0"/>
                    </a:p>
                  </a:txBody>
                  <a:tcPr marL="83820" marR="83820"/>
                </a:tc>
                <a:tc>
                  <a:txBody>
                    <a:bodyPr/>
                    <a:lstStyle/>
                    <a:p>
                      <a:r>
                        <a:rPr lang="en-US" dirty="0" smtClean="0"/>
                        <a:t>4582</a:t>
                      </a:r>
                      <a:endParaRPr lang="en-US" dirty="0"/>
                    </a:p>
                  </a:txBody>
                  <a:tcPr marL="83820" marR="83820"/>
                </a:tc>
                <a:extLst>
                  <a:ext uri="{0D108BD9-81ED-4DB2-BD59-A6C34878D82A}">
                    <a16:rowId xmlns="" xmlns:a16="http://schemas.microsoft.com/office/drawing/2014/main" val="10008"/>
                  </a:ext>
                </a:extLst>
              </a:tr>
              <a:tr h="314438">
                <a:tc>
                  <a:txBody>
                    <a:bodyPr/>
                    <a:lstStyle/>
                    <a:p>
                      <a:r>
                        <a:rPr lang="en-US" sz="1800" dirty="0">
                          <a:latin typeface="Times New Roman" pitchFamily="18" charset="0"/>
                          <a:cs typeface="Times New Roman" pitchFamily="18" charset="0"/>
                        </a:rPr>
                        <a:t>Sanskrit</a:t>
                      </a:r>
                      <a:endParaRPr lang="en-US" dirty="0"/>
                    </a:p>
                  </a:txBody>
                  <a:tcPr marL="83820" marR="83820"/>
                </a:tc>
                <a:tc>
                  <a:txBody>
                    <a:bodyPr/>
                    <a:lstStyle/>
                    <a:p>
                      <a:r>
                        <a:rPr lang="en-US" dirty="0"/>
                        <a:t>1156</a:t>
                      </a:r>
                    </a:p>
                  </a:txBody>
                  <a:tcPr marL="83820" marR="83820"/>
                </a:tc>
                <a:extLst>
                  <a:ext uri="{0D108BD9-81ED-4DB2-BD59-A6C34878D82A}">
                    <a16:rowId xmlns="" xmlns:a16="http://schemas.microsoft.com/office/drawing/2014/main" val="10009"/>
                  </a:ext>
                </a:extLst>
              </a:tr>
              <a:tr h="314438">
                <a:tc>
                  <a:txBody>
                    <a:bodyPr/>
                    <a:lstStyle/>
                    <a:p>
                      <a:r>
                        <a:rPr lang="en-US" sz="1800" dirty="0">
                          <a:latin typeface="Times New Roman" pitchFamily="18" charset="0"/>
                          <a:cs typeface="Times New Roman" pitchFamily="18" charset="0"/>
                        </a:rPr>
                        <a:t>Geography</a:t>
                      </a:r>
                      <a:endParaRPr lang="en-US" dirty="0"/>
                    </a:p>
                  </a:txBody>
                  <a:tcPr marL="83820" marR="83820"/>
                </a:tc>
                <a:tc>
                  <a:txBody>
                    <a:bodyPr/>
                    <a:lstStyle/>
                    <a:p>
                      <a:r>
                        <a:rPr lang="en-US" dirty="0" smtClean="0"/>
                        <a:t>1070</a:t>
                      </a:r>
                      <a:endParaRPr lang="en-US" dirty="0"/>
                    </a:p>
                  </a:txBody>
                  <a:tcPr marL="83820" marR="83820"/>
                </a:tc>
                <a:extLst>
                  <a:ext uri="{0D108BD9-81ED-4DB2-BD59-A6C34878D82A}">
                    <a16:rowId xmlns="" xmlns:a16="http://schemas.microsoft.com/office/drawing/2014/main" val="10010"/>
                  </a:ext>
                </a:extLst>
              </a:tr>
              <a:tr h="314438">
                <a:tc>
                  <a:txBody>
                    <a:bodyPr/>
                    <a:lstStyle/>
                    <a:p>
                      <a:r>
                        <a:rPr lang="en-US" sz="1800" dirty="0">
                          <a:latin typeface="Times New Roman" pitchFamily="18" charset="0"/>
                          <a:cs typeface="Times New Roman" pitchFamily="18" charset="0"/>
                        </a:rPr>
                        <a:t>History</a:t>
                      </a:r>
                      <a:endParaRPr lang="en-US" dirty="0"/>
                    </a:p>
                  </a:txBody>
                  <a:tcPr marL="83820" marR="83820"/>
                </a:tc>
                <a:tc>
                  <a:txBody>
                    <a:bodyPr/>
                    <a:lstStyle/>
                    <a:p>
                      <a:r>
                        <a:rPr lang="en-US" dirty="0" smtClean="0"/>
                        <a:t>2097</a:t>
                      </a:r>
                      <a:endParaRPr lang="en-US" dirty="0"/>
                    </a:p>
                  </a:txBody>
                  <a:tcPr marL="83820" marR="83820"/>
                </a:tc>
                <a:extLst>
                  <a:ext uri="{0D108BD9-81ED-4DB2-BD59-A6C34878D82A}">
                    <a16:rowId xmlns="" xmlns:a16="http://schemas.microsoft.com/office/drawing/2014/main" val="10011"/>
                  </a:ext>
                </a:extLst>
              </a:tr>
              <a:tr h="314438">
                <a:tc>
                  <a:txBody>
                    <a:bodyPr/>
                    <a:lstStyle/>
                    <a:p>
                      <a:r>
                        <a:rPr lang="en-US" dirty="0"/>
                        <a:t>Biography</a:t>
                      </a:r>
                    </a:p>
                  </a:txBody>
                  <a:tcPr marL="83820" marR="83820"/>
                </a:tc>
                <a:tc>
                  <a:txBody>
                    <a:bodyPr/>
                    <a:lstStyle/>
                    <a:p>
                      <a:r>
                        <a:rPr lang="en-US" dirty="0" smtClean="0"/>
                        <a:t>514</a:t>
                      </a:r>
                      <a:endParaRPr lang="en-US" dirty="0"/>
                    </a:p>
                  </a:txBody>
                  <a:tcPr marL="83820" marR="83820"/>
                </a:tc>
                <a:extLst>
                  <a:ext uri="{0D108BD9-81ED-4DB2-BD59-A6C34878D82A}">
                    <a16:rowId xmlns="" xmlns:a16="http://schemas.microsoft.com/office/drawing/2014/main" val="10012"/>
                  </a:ext>
                </a:extLst>
              </a:tr>
              <a:tr h="314438">
                <a:tc>
                  <a:txBody>
                    <a:bodyPr/>
                    <a:lstStyle/>
                    <a:p>
                      <a:r>
                        <a:rPr lang="en-US" sz="1800" dirty="0">
                          <a:latin typeface="Times New Roman" pitchFamily="18" charset="0"/>
                          <a:cs typeface="Times New Roman" pitchFamily="18" charset="0"/>
                        </a:rPr>
                        <a:t>Miscellaneous</a:t>
                      </a:r>
                      <a:endParaRPr lang="en-US" dirty="0"/>
                    </a:p>
                  </a:txBody>
                  <a:tcPr marL="83820" marR="83820"/>
                </a:tc>
                <a:tc>
                  <a:txBody>
                    <a:bodyPr/>
                    <a:lstStyle/>
                    <a:p>
                      <a:r>
                        <a:rPr lang="en-US" dirty="0" smtClean="0"/>
                        <a:t>2285+200</a:t>
                      </a:r>
                      <a:endParaRPr lang="en-US" dirty="0"/>
                    </a:p>
                  </a:txBody>
                  <a:tcPr marL="83820" marR="83820"/>
                </a:tc>
                <a:extLst>
                  <a:ext uri="{0D108BD9-81ED-4DB2-BD59-A6C34878D82A}">
                    <a16:rowId xmlns="" xmlns:a16="http://schemas.microsoft.com/office/drawing/2014/main" val="10013"/>
                  </a:ext>
                </a:extLst>
              </a:tr>
            </a:tbl>
          </a:graphicData>
        </a:graphic>
      </p:graphicFrame>
      <p:pic>
        <p:nvPicPr>
          <p:cNvPr id="7" name="Content Placeholder 4" descr="IMG-20220602-WA0025.jpg"/>
          <p:cNvPicPr>
            <a:picLocks noChangeAspect="1"/>
          </p:cNvPicPr>
          <p:nvPr/>
        </p:nvPicPr>
        <p:blipFill>
          <a:blip r:embed="rId2" cstate="print"/>
          <a:stretch>
            <a:fillRect/>
          </a:stretch>
        </p:blipFill>
        <p:spPr>
          <a:xfrm>
            <a:off x="152400" y="304800"/>
            <a:ext cx="990600" cy="9143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Collections – Arrangement of Books</a:t>
            </a: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a:p>
            <a:r>
              <a:rPr lang="en-US" sz="2800" dirty="0">
                <a:latin typeface="Times New Roman" pitchFamily="18" charset="0"/>
                <a:cs typeface="Times New Roman" pitchFamily="18" charset="0"/>
              </a:rPr>
              <a:t>College follow Dewey Decimal Classification Scheme.</a:t>
            </a:r>
          </a:p>
          <a:p>
            <a:r>
              <a:rPr lang="en-US" sz="2800" dirty="0">
                <a:latin typeface="Times New Roman" pitchFamily="18" charset="0"/>
                <a:cs typeface="Times New Roman" pitchFamily="18" charset="0"/>
              </a:rPr>
              <a:t>Books are  arranged in Classified Order in different sections i.e. Reference Section, UGC Section, Govt. Fund Section, A/F Section, Star College Fund Section, B.Ed. Section, BBA, BCA, PGDCA Section. </a:t>
            </a:r>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4" name="Content Placeholder 4" descr="IMG-20220602-WA0025.jpg"/>
          <p:cNvPicPr>
            <a:picLocks noChangeAspect="1"/>
          </p:cNvPicPr>
          <p:nvPr/>
        </p:nvPicPr>
        <p:blipFill>
          <a:blip r:embed="rId2" cstate="print"/>
          <a:stretch>
            <a:fillRect/>
          </a:stretch>
        </p:blipFill>
        <p:spPr>
          <a:xfrm>
            <a:off x="609600" y="286604"/>
            <a:ext cx="940065" cy="9400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Collections – </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Newspapers</a:t>
            </a:r>
          </a:p>
        </p:txBody>
      </p:sp>
      <p:sp>
        <p:nvSpPr>
          <p:cNvPr id="3" name="Content Placeholder 2"/>
          <p:cNvSpPr>
            <a:spLocks noGrp="1"/>
          </p:cNvSpPr>
          <p:nvPr>
            <p:ph idx="1"/>
          </p:nvPr>
        </p:nvSpPr>
        <p:spPr/>
        <p:txBody>
          <a:bodyPr/>
          <a:lstStyle/>
          <a:p>
            <a:endParaRPr lang="en-US" dirty="0">
              <a:latin typeface="Times New Roman" pitchFamily="18" charset="0"/>
              <a:cs typeface="Times New Roman" pitchFamily="18" charset="0"/>
            </a:endParaRPr>
          </a:p>
          <a:p>
            <a:r>
              <a:rPr lang="en-US" sz="2400" dirty="0">
                <a:latin typeface="Times New Roman" pitchFamily="18" charset="0"/>
                <a:cs typeface="Times New Roman" pitchFamily="18" charset="0"/>
              </a:rPr>
              <a:t>Newspapers are the key source of information of current affairs.</a:t>
            </a:r>
          </a:p>
          <a:p>
            <a:r>
              <a:rPr lang="en-US" sz="2400" dirty="0">
                <a:latin typeface="Times New Roman" pitchFamily="18" charset="0"/>
                <a:cs typeface="Times New Roman" pitchFamily="18" charset="0"/>
              </a:rPr>
              <a:t>It help us to enhance our knowledge on various issues.</a:t>
            </a:r>
          </a:p>
          <a:p>
            <a:r>
              <a:rPr lang="en-US" sz="2400" dirty="0">
                <a:latin typeface="Times New Roman" pitchFamily="18" charset="0"/>
                <a:cs typeface="Times New Roman" pitchFamily="18" charset="0"/>
              </a:rPr>
              <a:t>Help us to cultivate reading habits.</a:t>
            </a:r>
          </a:p>
          <a:p>
            <a:r>
              <a:rPr lang="en-US" sz="2400" dirty="0">
                <a:latin typeface="Times New Roman" pitchFamily="18" charset="0"/>
                <a:cs typeface="Times New Roman" pitchFamily="18" charset="0"/>
              </a:rPr>
              <a:t>Our college library has subscribed to 12 daily Newspapers in English and Hindi</a:t>
            </a:r>
            <a:r>
              <a:rPr lang="en-US" dirty="0">
                <a:latin typeface="Times New Roman" pitchFamily="18" charset="0"/>
                <a:cs typeface="Times New Roman" pitchFamily="18" charset="0"/>
              </a:rPr>
              <a:t>.</a:t>
            </a:r>
          </a:p>
        </p:txBody>
      </p:sp>
      <p:pic>
        <p:nvPicPr>
          <p:cNvPr id="4" name="Content Placeholder 4" descr="IMG-20220602-WA0025.jpg"/>
          <p:cNvPicPr>
            <a:picLocks noChangeAspect="1"/>
          </p:cNvPicPr>
          <p:nvPr/>
        </p:nvPicPr>
        <p:blipFill>
          <a:blip r:embed="rId2" cstate="print"/>
          <a:stretch>
            <a:fillRect/>
          </a:stretch>
        </p:blipFill>
        <p:spPr>
          <a:xfrm>
            <a:off x="762001" y="304801"/>
            <a:ext cx="990600" cy="9143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List of Newspapers Subscribed in the College Library</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a:xfrm>
            <a:off x="822960" y="1762746"/>
            <a:ext cx="3703320" cy="4023360"/>
          </a:xfrm>
        </p:spPr>
        <p:txBody>
          <a:bodyPr>
            <a:noAutofit/>
          </a:bodyPr>
          <a:lstStyle/>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Punjab </a:t>
            </a:r>
            <a:r>
              <a:rPr lang="en-IN" sz="1600" dirty="0" err="1">
                <a:latin typeface="Times New Roman" pitchFamily="18" charset="0"/>
                <a:cs typeface="Times New Roman" pitchFamily="18" charset="0"/>
              </a:rPr>
              <a:t>Kesari</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err="1">
                <a:latin typeface="Times New Roman" pitchFamily="18" charset="0"/>
                <a:cs typeface="Times New Roman" pitchFamily="18" charset="0"/>
              </a:rPr>
              <a:t>Danik</a:t>
            </a:r>
            <a:r>
              <a:rPr lang="en-IN" sz="1600" dirty="0">
                <a:latin typeface="Times New Roman" pitchFamily="18" charset="0"/>
                <a:cs typeface="Times New Roman" pitchFamily="18" charset="0"/>
              </a:rPr>
              <a:t> Tribune</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err="1">
                <a:latin typeface="Times New Roman" pitchFamily="18" charset="0"/>
                <a:cs typeface="Times New Roman" pitchFamily="18" charset="0"/>
              </a:rPr>
              <a:t>Divya</a:t>
            </a:r>
            <a:r>
              <a:rPr lang="en-IN" sz="1600" dirty="0">
                <a:latin typeface="Times New Roman" pitchFamily="18" charset="0"/>
                <a:cs typeface="Times New Roman" pitchFamily="18" charset="0"/>
              </a:rPr>
              <a:t> Himachal</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err="1">
                <a:latin typeface="Times New Roman" pitchFamily="18" charset="0"/>
                <a:cs typeface="Times New Roman" pitchFamily="18" charset="0"/>
              </a:rPr>
              <a:t>Amar</a:t>
            </a:r>
            <a:r>
              <a:rPr lang="en-IN" sz="1600" dirty="0">
                <a:latin typeface="Times New Roman" pitchFamily="18" charset="0"/>
                <a:cs typeface="Times New Roman" pitchFamily="18" charset="0"/>
              </a:rPr>
              <a:t> </a:t>
            </a:r>
            <a:r>
              <a:rPr lang="en-IN" sz="1600" dirty="0" err="1">
                <a:latin typeface="Times New Roman" pitchFamily="18" charset="0"/>
                <a:cs typeface="Times New Roman" pitchFamily="18" charset="0"/>
              </a:rPr>
              <a:t>Ujala</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err="1">
                <a:latin typeface="Times New Roman" pitchFamily="18" charset="0"/>
                <a:cs typeface="Times New Roman" pitchFamily="18" charset="0"/>
              </a:rPr>
              <a:t>Danik</a:t>
            </a:r>
            <a:r>
              <a:rPr lang="en-IN" sz="1600" dirty="0">
                <a:latin typeface="Times New Roman" pitchFamily="18" charset="0"/>
                <a:cs typeface="Times New Roman" pitchFamily="18" charset="0"/>
              </a:rPr>
              <a:t> </a:t>
            </a:r>
            <a:r>
              <a:rPr lang="en-IN" sz="1600" dirty="0" err="1">
                <a:latin typeface="Times New Roman" pitchFamily="18" charset="0"/>
                <a:cs typeface="Times New Roman" pitchFamily="18" charset="0"/>
              </a:rPr>
              <a:t>Jagran</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err="1">
                <a:latin typeface="Times New Roman" pitchFamily="18" charset="0"/>
                <a:cs typeface="Times New Roman" pitchFamily="18" charset="0"/>
              </a:rPr>
              <a:t>Danik</a:t>
            </a:r>
            <a:r>
              <a:rPr lang="en-IN" sz="1600" dirty="0">
                <a:latin typeface="Times New Roman" pitchFamily="18" charset="0"/>
                <a:cs typeface="Times New Roman" pitchFamily="18" charset="0"/>
              </a:rPr>
              <a:t> </a:t>
            </a:r>
            <a:r>
              <a:rPr lang="en-IN" sz="1600" dirty="0" err="1">
                <a:latin typeface="Times New Roman" pitchFamily="18" charset="0"/>
                <a:cs typeface="Times New Roman" pitchFamily="18" charset="0"/>
              </a:rPr>
              <a:t>Bhaskar</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The Tribune</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Indian Express</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Hindustan Times</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The Hindu</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Financial Express</a:t>
            </a:r>
            <a:endParaRPr lang="en-US" sz="1600" dirty="0">
              <a:latin typeface="Times New Roman" pitchFamily="18" charset="0"/>
              <a:cs typeface="Times New Roman" pitchFamily="18" charset="0"/>
            </a:endParaRPr>
          </a:p>
          <a:p>
            <a:pPr lvl="0">
              <a:spcBef>
                <a:spcPts val="600"/>
              </a:spcBef>
              <a:spcAft>
                <a:spcPts val="600"/>
              </a:spcAft>
              <a:buFont typeface="Arial" panose="020B0604020202020204" pitchFamily="34" charset="0"/>
              <a:buChar char="•"/>
            </a:pPr>
            <a:r>
              <a:rPr lang="en-IN" sz="1600" dirty="0">
                <a:latin typeface="Times New Roman" pitchFamily="18" charset="0"/>
                <a:cs typeface="Times New Roman" pitchFamily="18" charset="0"/>
              </a:rPr>
              <a:t>Economic Times</a:t>
            </a:r>
            <a:endParaRPr lang="en-US" sz="1600" dirty="0">
              <a:latin typeface="Times New Roman" pitchFamily="18" charset="0"/>
              <a:cs typeface="Times New Roman" pitchFamily="18" charset="0"/>
            </a:endParaRPr>
          </a:p>
          <a:p>
            <a:pPr>
              <a:spcBef>
                <a:spcPts val="0"/>
              </a:spcBef>
              <a:buFont typeface="Arial" panose="020B0604020202020204" pitchFamily="34" charset="0"/>
              <a:buChar char="•"/>
            </a:pPr>
            <a:endParaRPr lang="en-US" sz="1600" dirty="0">
              <a:latin typeface="Times New Roman" pitchFamily="18" charset="0"/>
              <a:cs typeface="Times New Roman" pitchFamily="18" charset="0"/>
            </a:endParaRPr>
          </a:p>
        </p:txBody>
      </p:sp>
      <p:pic>
        <p:nvPicPr>
          <p:cNvPr id="7" name="Content Placeholder 6" descr="20230412_125037.jpg"/>
          <p:cNvPicPr>
            <a:picLocks noGrp="1" noChangeAspect="1"/>
          </p:cNvPicPr>
          <p:nvPr>
            <p:ph sz="half" idx="2"/>
          </p:nvPr>
        </p:nvPicPr>
        <p:blipFill>
          <a:blip r:embed="rId2" cstate="print"/>
          <a:stretch>
            <a:fillRect/>
          </a:stretch>
        </p:blipFill>
        <p:spPr>
          <a:xfrm>
            <a:off x="5006116" y="1846263"/>
            <a:ext cx="3017967" cy="4022725"/>
          </a:xfrm>
        </p:spPr>
      </p:pic>
      <p:pic>
        <p:nvPicPr>
          <p:cNvPr id="5" name="Content Placeholder 4" descr="IMG-20220602-WA0025.jpg"/>
          <p:cNvPicPr>
            <a:picLocks noChangeAspect="1"/>
          </p:cNvPicPr>
          <p:nvPr/>
        </p:nvPicPr>
        <p:blipFill>
          <a:blip r:embed="rId3" cstate="print"/>
          <a:stretch>
            <a:fillRect/>
          </a:stretch>
        </p:blipFill>
        <p:spPr>
          <a:xfrm>
            <a:off x="152400" y="304800"/>
            <a:ext cx="685800" cy="6858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Collections-</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Journals / Magazines</a:t>
            </a:r>
            <a:endParaRPr lang="en-US"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endParaRPr lang="en-US" dirty="0"/>
          </a:p>
          <a:p>
            <a:r>
              <a:rPr lang="en-US" dirty="0"/>
              <a:t>Our Library Subscribes to good number of Journals/ Magazines.</a:t>
            </a:r>
          </a:p>
          <a:p>
            <a:r>
              <a:rPr lang="en-US" dirty="0"/>
              <a:t>Total 14 Journals and 23 Magazines are subscribing to Library at present.</a:t>
            </a:r>
          </a:p>
          <a:p>
            <a:r>
              <a:rPr lang="en-US" dirty="0"/>
              <a:t>Preference has been given to Interdisciplinary Journals and magazines as well as competitive magazines. </a:t>
            </a:r>
          </a:p>
          <a:p>
            <a:endParaRPr lang="en-US" dirty="0">
              <a:latin typeface="Times New Roman" pitchFamily="18" charset="0"/>
              <a:cs typeface="Times New Roman" pitchFamily="18" charset="0"/>
            </a:endParaRPr>
          </a:p>
        </p:txBody>
      </p:sp>
      <p:pic>
        <p:nvPicPr>
          <p:cNvPr id="5" name="Content Placeholder 4" descr="20230412_125102.jpg"/>
          <p:cNvPicPr>
            <a:picLocks noGrp="1" noChangeAspect="1"/>
          </p:cNvPicPr>
          <p:nvPr>
            <p:ph sz="half" idx="2"/>
          </p:nvPr>
        </p:nvPicPr>
        <p:blipFill>
          <a:blip r:embed="rId2" cstate="print"/>
          <a:stretch>
            <a:fillRect/>
          </a:stretch>
        </p:blipFill>
        <p:spPr>
          <a:xfrm>
            <a:off x="4724400" y="1845734"/>
            <a:ext cx="4038600" cy="4191000"/>
          </a:xfrm>
        </p:spPr>
      </p:pic>
      <p:pic>
        <p:nvPicPr>
          <p:cNvPr id="6" name="Content Placeholder 4" descr="IMG-20220602-WA0025.jpg"/>
          <p:cNvPicPr>
            <a:picLocks noChangeAspect="1"/>
          </p:cNvPicPr>
          <p:nvPr/>
        </p:nvPicPr>
        <p:blipFill>
          <a:blip r:embed="rId3" cstate="print"/>
          <a:stretch>
            <a:fillRect/>
          </a:stretch>
        </p:blipFill>
        <p:spPr>
          <a:xfrm>
            <a:off x="762001" y="304801"/>
            <a:ext cx="990600" cy="9143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itchFamily="18" charset="0"/>
                <a:cs typeface="Times New Roman" pitchFamily="18" charset="0"/>
              </a:rPr>
              <a:t> List of Magazines Subscribed</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by the Library</a:t>
            </a:r>
            <a:endParaRPr lang="en-US" dirty="0"/>
          </a:p>
        </p:txBody>
      </p:sp>
      <p:sp>
        <p:nvSpPr>
          <p:cNvPr id="3" name="Content Placeholder 2"/>
          <p:cNvSpPr>
            <a:spLocks noGrp="1"/>
          </p:cNvSpPr>
          <p:nvPr>
            <p:ph sz="half" idx="1"/>
          </p:nvPr>
        </p:nvSpPr>
        <p:spPr>
          <a:xfrm>
            <a:off x="625525" y="1755557"/>
            <a:ext cx="4053840" cy="4023360"/>
          </a:xfrm>
        </p:spPr>
        <p:txBody>
          <a:bodyPr>
            <a:noAutofit/>
          </a:bodyPr>
          <a:lstStyle/>
          <a:p>
            <a:pPr lvl="0">
              <a:spcBef>
                <a:spcPts val="600"/>
              </a:spcBef>
              <a:spcAft>
                <a:spcPts val="600"/>
              </a:spcAft>
            </a:pPr>
            <a:r>
              <a:rPr lang="en-IN" sz="2000" dirty="0"/>
              <a:t>Employment News	weekly</a:t>
            </a:r>
            <a:endParaRPr lang="en-US" sz="2000" dirty="0"/>
          </a:p>
          <a:p>
            <a:pPr lvl="0">
              <a:spcBef>
                <a:spcPts val="600"/>
              </a:spcBef>
              <a:spcAft>
                <a:spcPts val="600"/>
              </a:spcAft>
            </a:pPr>
            <a:r>
              <a:rPr lang="en-IN" sz="2000" dirty="0"/>
              <a:t>Giriraj		                weekly</a:t>
            </a:r>
            <a:endParaRPr lang="en-US" sz="2000" dirty="0"/>
          </a:p>
          <a:p>
            <a:pPr lvl="0">
              <a:spcBef>
                <a:spcPts val="600"/>
              </a:spcBef>
              <a:spcAft>
                <a:spcPts val="600"/>
              </a:spcAft>
            </a:pPr>
            <a:r>
              <a:rPr lang="en-IN" sz="2000" dirty="0"/>
              <a:t>University News	                weekly</a:t>
            </a:r>
            <a:endParaRPr lang="en-US" sz="2000" dirty="0"/>
          </a:p>
          <a:p>
            <a:pPr lvl="0">
              <a:spcBef>
                <a:spcPts val="600"/>
              </a:spcBef>
              <a:spcAft>
                <a:spcPts val="600"/>
              </a:spcAft>
            </a:pPr>
            <a:r>
              <a:rPr lang="en-IN" sz="2000" dirty="0"/>
              <a:t>India Today		weekly</a:t>
            </a:r>
            <a:endParaRPr lang="en-US" sz="2000" dirty="0"/>
          </a:p>
          <a:p>
            <a:pPr lvl="0">
              <a:spcBef>
                <a:spcPts val="600"/>
              </a:spcBef>
              <a:spcAft>
                <a:spcPts val="600"/>
              </a:spcAft>
            </a:pPr>
            <a:r>
              <a:rPr lang="en-IN" sz="2000" dirty="0"/>
              <a:t>India Today (Hindi)	weekly</a:t>
            </a:r>
            <a:endParaRPr lang="en-US" sz="2000" dirty="0"/>
          </a:p>
          <a:p>
            <a:pPr lvl="0">
              <a:spcBef>
                <a:spcPts val="600"/>
              </a:spcBef>
              <a:spcAft>
                <a:spcPts val="600"/>
              </a:spcAft>
            </a:pPr>
            <a:r>
              <a:rPr lang="en-IN" sz="2000" dirty="0"/>
              <a:t>Sports Star	                Fortnightly</a:t>
            </a:r>
            <a:endParaRPr lang="en-US" sz="2000" dirty="0"/>
          </a:p>
          <a:p>
            <a:pPr lvl="0">
              <a:spcBef>
                <a:spcPts val="600"/>
              </a:spcBef>
              <a:spcAft>
                <a:spcPts val="600"/>
              </a:spcAft>
            </a:pPr>
            <a:r>
              <a:rPr lang="en-IN" sz="2000" dirty="0"/>
              <a:t>Down To Earth                    Fortnightly</a:t>
            </a:r>
            <a:endParaRPr lang="en-US" sz="2000" dirty="0"/>
          </a:p>
          <a:p>
            <a:pPr lvl="0">
              <a:spcBef>
                <a:spcPts val="600"/>
              </a:spcBef>
              <a:spcAft>
                <a:spcPts val="600"/>
              </a:spcAft>
            </a:pPr>
            <a:r>
              <a:rPr lang="en-IN" sz="2000" dirty="0"/>
              <a:t>Front Line	                Fortnightly</a:t>
            </a:r>
            <a:endParaRPr lang="en-US" sz="2000" dirty="0"/>
          </a:p>
          <a:p>
            <a:pPr lvl="0">
              <a:spcBef>
                <a:spcPts val="600"/>
              </a:spcBef>
              <a:spcAft>
                <a:spcPts val="600"/>
              </a:spcAft>
            </a:pPr>
            <a:r>
              <a:rPr lang="en-IN" sz="2000" dirty="0"/>
              <a:t>Business Today                   Fortnightly</a:t>
            </a:r>
            <a:endParaRPr lang="en-US" sz="2000" dirty="0"/>
          </a:p>
          <a:p>
            <a:pPr lvl="0">
              <a:spcBef>
                <a:spcPts val="600"/>
              </a:spcBef>
              <a:spcAft>
                <a:spcPts val="600"/>
              </a:spcAft>
            </a:pPr>
            <a:r>
              <a:rPr lang="en-IN" sz="2000" dirty="0"/>
              <a:t>Business World                   Fortnightly</a:t>
            </a:r>
            <a:endParaRPr lang="en-US" sz="2000" dirty="0"/>
          </a:p>
          <a:p>
            <a:pPr lvl="0">
              <a:spcBef>
                <a:spcPts val="600"/>
              </a:spcBef>
              <a:spcAft>
                <a:spcPts val="600"/>
              </a:spcAft>
            </a:pPr>
            <a:r>
              <a:rPr lang="en-IN" sz="2000" dirty="0"/>
              <a:t>Business India	                Fortnightly</a:t>
            </a:r>
            <a:endParaRPr lang="en-US" sz="2000" dirty="0"/>
          </a:p>
          <a:p>
            <a:pPr>
              <a:spcBef>
                <a:spcPts val="600"/>
              </a:spcBef>
              <a:spcAft>
                <a:spcPts val="600"/>
              </a:spcAft>
            </a:pPr>
            <a:endParaRPr lang="en-US" sz="2000" dirty="0"/>
          </a:p>
        </p:txBody>
      </p:sp>
      <p:sp>
        <p:nvSpPr>
          <p:cNvPr id="4" name="Content Placeholder 3"/>
          <p:cNvSpPr>
            <a:spLocks noGrp="1"/>
          </p:cNvSpPr>
          <p:nvPr>
            <p:ph sz="half" idx="2"/>
          </p:nvPr>
        </p:nvSpPr>
        <p:spPr>
          <a:xfrm>
            <a:off x="4800600" y="1755558"/>
            <a:ext cx="3703320" cy="4023359"/>
          </a:xfrm>
        </p:spPr>
        <p:txBody>
          <a:bodyPr>
            <a:noAutofit/>
          </a:bodyPr>
          <a:lstStyle/>
          <a:p>
            <a:pPr lvl="0">
              <a:spcBef>
                <a:spcPts val="600"/>
              </a:spcBef>
              <a:spcAft>
                <a:spcPts val="0"/>
              </a:spcAft>
            </a:pPr>
            <a:r>
              <a:rPr lang="en-IN" dirty="0"/>
              <a:t>Competition Success	Monthly</a:t>
            </a:r>
          </a:p>
          <a:p>
            <a:pPr lvl="0">
              <a:spcBef>
                <a:spcPts val="600"/>
              </a:spcBef>
              <a:spcAft>
                <a:spcPts val="0"/>
              </a:spcAft>
              <a:buNone/>
            </a:pPr>
            <a:r>
              <a:rPr lang="en-IN" dirty="0"/>
              <a:t>  Review</a:t>
            </a:r>
            <a:endParaRPr lang="en-US" dirty="0"/>
          </a:p>
          <a:p>
            <a:pPr lvl="0">
              <a:spcBef>
                <a:spcPts val="600"/>
              </a:spcBef>
              <a:spcAft>
                <a:spcPts val="0"/>
              </a:spcAft>
            </a:pPr>
            <a:r>
              <a:rPr lang="en-IN" dirty="0"/>
              <a:t>Competition Success 	Monthly</a:t>
            </a:r>
          </a:p>
          <a:p>
            <a:pPr lvl="0">
              <a:spcBef>
                <a:spcPts val="600"/>
              </a:spcBef>
              <a:spcAft>
                <a:spcPts val="0"/>
              </a:spcAft>
              <a:buNone/>
            </a:pPr>
            <a:r>
              <a:rPr lang="en-IN" dirty="0"/>
              <a:t>  Review G.K.	</a:t>
            </a:r>
            <a:endParaRPr lang="en-US" dirty="0"/>
          </a:p>
          <a:p>
            <a:pPr lvl="0">
              <a:spcBef>
                <a:spcPts val="600"/>
              </a:spcBef>
              <a:spcAft>
                <a:spcPts val="0"/>
              </a:spcAft>
            </a:pPr>
            <a:r>
              <a:rPr lang="en-IN" dirty="0"/>
              <a:t>Civil Service Chronicle	Monthly</a:t>
            </a:r>
            <a:endParaRPr lang="en-US" dirty="0"/>
          </a:p>
          <a:p>
            <a:pPr lvl="0">
              <a:spcBef>
                <a:spcPts val="600"/>
              </a:spcBef>
              <a:spcAft>
                <a:spcPts val="0"/>
              </a:spcAft>
            </a:pPr>
            <a:r>
              <a:rPr lang="en-IN" dirty="0"/>
              <a:t>Junior Science Refresher	Monthly</a:t>
            </a:r>
            <a:endParaRPr lang="en-US" dirty="0"/>
          </a:p>
          <a:p>
            <a:pPr lvl="0">
              <a:spcBef>
                <a:spcPts val="600"/>
              </a:spcBef>
              <a:spcAft>
                <a:spcPts val="0"/>
              </a:spcAft>
            </a:pPr>
            <a:r>
              <a:rPr lang="en-IN" dirty="0"/>
              <a:t>Pratiyogita Darpan	Monthly</a:t>
            </a:r>
            <a:endParaRPr lang="en-US" dirty="0"/>
          </a:p>
          <a:p>
            <a:pPr lvl="0">
              <a:spcBef>
                <a:spcPts val="600"/>
              </a:spcBef>
              <a:spcAft>
                <a:spcPts val="0"/>
              </a:spcAft>
            </a:pPr>
            <a:r>
              <a:rPr lang="en-IN" dirty="0"/>
              <a:t>Reader’s Digest		Monthly</a:t>
            </a:r>
            <a:endParaRPr lang="en-US" dirty="0"/>
          </a:p>
          <a:p>
            <a:pPr lvl="0">
              <a:spcBef>
                <a:spcPts val="600"/>
              </a:spcBef>
              <a:spcAft>
                <a:spcPts val="0"/>
              </a:spcAft>
            </a:pPr>
            <a:r>
              <a:rPr lang="en-IN" dirty="0"/>
              <a:t>Science Reporter	Monthly</a:t>
            </a:r>
            <a:endParaRPr lang="en-US" dirty="0"/>
          </a:p>
          <a:p>
            <a:pPr lvl="0">
              <a:spcBef>
                <a:spcPts val="600"/>
              </a:spcBef>
              <a:spcAft>
                <a:spcPts val="0"/>
              </a:spcAft>
            </a:pPr>
            <a:r>
              <a:rPr lang="en-IN" dirty="0"/>
              <a:t>Vigyan Pragati		Monthly</a:t>
            </a:r>
            <a:endParaRPr lang="en-US" dirty="0"/>
          </a:p>
          <a:p>
            <a:pPr lvl="0">
              <a:spcBef>
                <a:spcPts val="600"/>
              </a:spcBef>
              <a:spcAft>
                <a:spcPts val="0"/>
              </a:spcAft>
            </a:pPr>
            <a:r>
              <a:rPr lang="en-IN" dirty="0"/>
              <a:t>Yojna			Monthly</a:t>
            </a:r>
            <a:endParaRPr lang="en-US" dirty="0"/>
          </a:p>
          <a:p>
            <a:pPr lvl="0">
              <a:spcBef>
                <a:spcPts val="600"/>
              </a:spcBef>
              <a:spcAft>
                <a:spcPts val="0"/>
              </a:spcAft>
            </a:pPr>
            <a:r>
              <a:rPr lang="en-IN" dirty="0"/>
              <a:t>Yojna (Hindi)		Monthly</a:t>
            </a:r>
            <a:endParaRPr lang="en-US" dirty="0"/>
          </a:p>
          <a:p>
            <a:pPr lvl="0">
              <a:spcBef>
                <a:spcPts val="600"/>
              </a:spcBef>
              <a:spcAft>
                <a:spcPts val="0"/>
              </a:spcAft>
            </a:pPr>
            <a:r>
              <a:rPr lang="en-IN" dirty="0"/>
              <a:t>Kurukshetra		Monthly</a:t>
            </a:r>
            <a:endParaRPr lang="en-US" dirty="0"/>
          </a:p>
          <a:p>
            <a:pPr lvl="0">
              <a:spcBef>
                <a:spcPts val="600"/>
              </a:spcBef>
              <a:spcAft>
                <a:spcPts val="0"/>
              </a:spcAft>
            </a:pPr>
            <a:r>
              <a:rPr lang="en-IN" dirty="0"/>
              <a:t>Kurukshetra (Hindi)	Monthly</a:t>
            </a:r>
            <a:endParaRPr lang="en-US" dirty="0"/>
          </a:p>
          <a:p>
            <a:pPr>
              <a:spcBef>
                <a:spcPts val="600"/>
              </a:spcBef>
              <a:spcAft>
                <a:spcPts val="0"/>
              </a:spcAft>
            </a:pPr>
            <a:endParaRPr lang="en-US" dirty="0"/>
          </a:p>
        </p:txBody>
      </p:sp>
      <p:pic>
        <p:nvPicPr>
          <p:cNvPr id="5" name="Content Placeholder 4" descr="IMG-20220602-WA0025.jpg"/>
          <p:cNvPicPr>
            <a:picLocks noChangeAspect="1"/>
          </p:cNvPicPr>
          <p:nvPr/>
        </p:nvPicPr>
        <p:blipFill>
          <a:blip r:embed="rId2" cstate="print"/>
          <a:stretch>
            <a:fillRect/>
          </a:stretch>
        </p:blipFill>
        <p:spPr>
          <a:xfrm>
            <a:off x="304800" y="304800"/>
            <a:ext cx="990600" cy="9143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List of Journals Subscribed</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 by Library</a:t>
            </a:r>
            <a:endParaRPr lang="en-US" b="1" dirty="0"/>
          </a:p>
        </p:txBody>
      </p:sp>
      <p:sp>
        <p:nvSpPr>
          <p:cNvPr id="3" name="Content Placeholder 2"/>
          <p:cNvSpPr>
            <a:spLocks noGrp="1"/>
          </p:cNvSpPr>
          <p:nvPr>
            <p:ph idx="1"/>
          </p:nvPr>
        </p:nvSpPr>
        <p:spPr>
          <a:xfrm>
            <a:off x="609600" y="1768183"/>
            <a:ext cx="8229600" cy="5029200"/>
          </a:xfrm>
        </p:spPr>
        <p:txBody>
          <a:bodyPr>
            <a:noAutofit/>
          </a:bodyPr>
          <a:lstStyle/>
          <a:p>
            <a:pPr>
              <a:spcBef>
                <a:spcPts val="600"/>
              </a:spcBef>
              <a:spcAft>
                <a:spcPts val="0"/>
              </a:spcAft>
            </a:pPr>
            <a:r>
              <a:rPr lang="en-IN" sz="1800" dirty="0">
                <a:latin typeface="Times New Roman" pitchFamily="18" charset="0"/>
                <a:cs typeface="Times New Roman" pitchFamily="18" charset="0"/>
              </a:rPr>
              <a:t>1.Journal of Commerce and Accounting Research	(4 issue/year)	</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2. International Journal of Marketing and Business Communication  (3 issue/year)</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3. Prabandhan : Indian Journal of Management	(Monthly)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4. Indian Journal of Marketing     (Monthly)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5. Economic and Political Weekly	(Weekly)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6. </a:t>
            </a:r>
            <a:r>
              <a:rPr lang="en-IN" sz="1800" dirty="0" err="1">
                <a:latin typeface="Times New Roman" pitchFamily="18" charset="0"/>
                <a:cs typeface="Times New Roman" pitchFamily="18" charset="0"/>
              </a:rPr>
              <a:t>Edutraks</a:t>
            </a:r>
            <a:r>
              <a:rPr lang="en-IN" sz="1800" dirty="0">
                <a:latin typeface="Times New Roman" pitchFamily="18" charset="0"/>
                <a:cs typeface="Times New Roman" pitchFamily="18" charset="0"/>
              </a:rPr>
              <a:t>     (Monthly)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7. Journal of Community Guidance and Research     (Quarterly)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8. CTE National journal Quest for Excellence in Teacher Education    (Half Yearly)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9. Indian Journal of Psychology and Mental Health	</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10. Journal of All India Association for Educational Research  (Half Yearly)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11. Bhartiya Adhunik Shiksha	(Quarterly)	</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12. Indian Educational Review	(Half Yearly)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13. Journal of Indian Education	(Quarterly)</a:t>
            </a:r>
            <a:endParaRPr lang="en-US" sz="1800" dirty="0">
              <a:latin typeface="Times New Roman" pitchFamily="18" charset="0"/>
              <a:cs typeface="Times New Roman" pitchFamily="18" charset="0"/>
            </a:endParaRPr>
          </a:p>
          <a:p>
            <a:pPr>
              <a:spcBef>
                <a:spcPts val="600"/>
              </a:spcBef>
              <a:spcAft>
                <a:spcPts val="0"/>
              </a:spcAft>
            </a:pPr>
            <a:r>
              <a:rPr lang="en-IN" sz="1800" dirty="0">
                <a:latin typeface="Times New Roman" pitchFamily="18" charset="0"/>
                <a:cs typeface="Times New Roman" pitchFamily="18" charset="0"/>
              </a:rPr>
              <a:t>14. School Science		(Quarterly)</a:t>
            </a:r>
            <a:endParaRPr lang="en-US" sz="1800" dirty="0">
              <a:latin typeface="Times New Roman" pitchFamily="18" charset="0"/>
              <a:cs typeface="Times New Roman" pitchFamily="18" charset="0"/>
            </a:endParaRPr>
          </a:p>
          <a:p>
            <a:pPr>
              <a:spcBef>
                <a:spcPts val="600"/>
              </a:spcBef>
              <a:spcAft>
                <a:spcPts val="0"/>
              </a:spcAft>
            </a:pPr>
            <a:endParaRPr lang="en-US" sz="1800" dirty="0"/>
          </a:p>
        </p:txBody>
      </p:sp>
      <p:pic>
        <p:nvPicPr>
          <p:cNvPr id="4" name="Content Placeholder 4" descr="IMG-20220602-WA0025.jpg"/>
          <p:cNvPicPr>
            <a:picLocks noChangeAspect="1"/>
          </p:cNvPicPr>
          <p:nvPr/>
        </p:nvPicPr>
        <p:blipFill>
          <a:blip r:embed="rId2" cstate="print"/>
          <a:stretch>
            <a:fillRect/>
          </a:stretch>
        </p:blipFill>
        <p:spPr>
          <a:xfrm>
            <a:off x="114300" y="97583"/>
            <a:ext cx="990600" cy="9143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About  The  Library</a:t>
            </a:r>
          </a:p>
        </p:txBody>
      </p:sp>
      <p:sp>
        <p:nvSpPr>
          <p:cNvPr id="3" name="Content Placeholder 2"/>
          <p:cNvSpPr>
            <a:spLocks noGrp="1"/>
          </p:cNvSpPr>
          <p:nvPr>
            <p:ph idx="1"/>
          </p:nvPr>
        </p:nvSpPr>
        <p:spPr>
          <a:xfrm>
            <a:off x="822959" y="1866282"/>
            <a:ext cx="7543801" cy="4023360"/>
          </a:xfrm>
        </p:spPr>
        <p:txBody>
          <a:bodyPr>
            <a:normAutofit/>
          </a:bodyPr>
          <a:lstStyle/>
          <a:p>
            <a:pPr algn="just"/>
            <a:endParaRPr lang="en-US" dirty="0"/>
          </a:p>
          <a:p>
            <a:pPr algn="just"/>
            <a:r>
              <a:rPr lang="en-US" dirty="0"/>
              <a:t>Vallabh Govt. College Library is the one of the oldest Libraries in  Himachal Pradesh and is part of the institution since its inception in 1948.</a:t>
            </a:r>
          </a:p>
          <a:p>
            <a:pPr algn="just"/>
            <a:endParaRPr lang="en-US" dirty="0"/>
          </a:p>
          <a:p>
            <a:pPr algn="just"/>
            <a:r>
              <a:rPr lang="en-US" dirty="0"/>
              <a:t>Library has a rich collection of Books on Various Branches of Knowledge.</a:t>
            </a:r>
          </a:p>
          <a:p>
            <a:pPr algn="just"/>
            <a:endParaRPr lang="en-US" dirty="0"/>
          </a:p>
          <a:p>
            <a:pPr algn="just"/>
            <a:r>
              <a:rPr lang="en-US" dirty="0"/>
              <a:t>About 39000 collection of Books are housed in the Library.</a:t>
            </a:r>
          </a:p>
        </p:txBody>
      </p:sp>
      <p:pic>
        <p:nvPicPr>
          <p:cNvPr id="4" name="Content Placeholder 4" descr="IMG-20220602-WA0025.jpg"/>
          <p:cNvPicPr>
            <a:picLocks noChangeAspect="1"/>
          </p:cNvPicPr>
          <p:nvPr/>
        </p:nvPicPr>
        <p:blipFill>
          <a:blip r:embed="rId2" cstate="print"/>
          <a:stretch>
            <a:fillRect/>
          </a:stretch>
        </p:blipFill>
        <p:spPr>
          <a:xfrm>
            <a:off x="762001" y="284253"/>
            <a:ext cx="990600" cy="914399"/>
          </a:xfrm>
          <a:prstGeom prst="rect">
            <a:avLst/>
          </a:prstGeom>
        </p:spPr>
      </p:pic>
      <p:pic>
        <p:nvPicPr>
          <p:cNvPr id="5" name="Picture 4" descr="20230414_230504.jpg"/>
          <p:cNvPicPr>
            <a:picLocks noChangeAspect="1"/>
          </p:cNvPicPr>
          <p:nvPr/>
        </p:nvPicPr>
        <p:blipFill>
          <a:blip r:embed="rId3" cstate="print"/>
          <a:stretch>
            <a:fillRect/>
          </a:stretch>
        </p:blipFill>
        <p:spPr>
          <a:xfrm>
            <a:off x="7391400" y="228600"/>
            <a:ext cx="1360264" cy="13716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02" y="580490"/>
            <a:ext cx="8229600" cy="1143000"/>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Library Collections – Journals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Back Issues</a:t>
            </a:r>
          </a:p>
        </p:txBody>
      </p:sp>
      <p:sp>
        <p:nvSpPr>
          <p:cNvPr id="5" name="Content Placeholder 4"/>
          <p:cNvSpPr>
            <a:spLocks noGrp="1"/>
          </p:cNvSpPr>
          <p:nvPr>
            <p:ph idx="1"/>
          </p:nvPr>
        </p:nvSpPr>
        <p:spPr>
          <a:xfrm>
            <a:off x="600075" y="1723490"/>
            <a:ext cx="8229600" cy="4724400"/>
          </a:xfrm>
        </p:spPr>
        <p:txBody>
          <a:bodyPr>
            <a:noAutofit/>
          </a:bodyPr>
          <a:lstStyle/>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Proceedings : Mathematical Science</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Bulletin of Material Science</a:t>
            </a:r>
          </a:p>
          <a:p>
            <a:pPr lvl="0">
              <a:spcBef>
                <a:spcPts val="600"/>
              </a:spcBef>
              <a:spcAft>
                <a:spcPts val="0"/>
              </a:spcAft>
              <a:buFont typeface="Arial" panose="020B0604020202020204" pitchFamily="34" charset="0"/>
              <a:buChar char="•"/>
            </a:pPr>
            <a:r>
              <a:rPr lang="en-US" sz="1700" dirty="0" err="1">
                <a:latin typeface="Times New Roman" pitchFamily="18" charset="0"/>
                <a:cs typeface="Times New Roman" pitchFamily="18" charset="0"/>
              </a:rPr>
              <a:t>Sadhana</a:t>
            </a:r>
            <a:r>
              <a:rPr lang="en-US" sz="1700" dirty="0">
                <a:latin typeface="Times New Roman" pitchFamily="18" charset="0"/>
                <a:cs typeface="Times New Roman" pitchFamily="18" charset="0"/>
              </a:rPr>
              <a:t>: Academy Proceedings in Engineering Science</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Journal of Earth System Science</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Journal of Biosciences</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Indian Journal of Biotechnology</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Journal of Genetics</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Current Science</a:t>
            </a:r>
          </a:p>
          <a:p>
            <a:pPr lvl="0">
              <a:spcBef>
                <a:spcPts val="600"/>
              </a:spcBef>
              <a:spcAft>
                <a:spcPts val="0"/>
              </a:spcAft>
              <a:buFont typeface="Arial" panose="020B0604020202020204" pitchFamily="34" charset="0"/>
              <a:buChar char="•"/>
            </a:pPr>
            <a:r>
              <a:rPr lang="en-US" sz="1700" dirty="0" err="1">
                <a:latin typeface="Times New Roman" pitchFamily="18" charset="0"/>
                <a:cs typeface="Times New Roman" pitchFamily="18" charset="0"/>
              </a:rPr>
              <a:t>Pramana</a:t>
            </a:r>
            <a:r>
              <a:rPr lang="en-US" sz="1700" dirty="0">
                <a:latin typeface="Times New Roman" pitchFamily="18" charset="0"/>
                <a:cs typeface="Times New Roman" pitchFamily="18" charset="0"/>
              </a:rPr>
              <a:t>: Journal of Physics</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Journal of Astrophysics and Astronomy</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Journal of Chemical Science</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Resonance: Journal of Science Education</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International Journal of Information Dissemination and Technology</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Indian Journal of Information Science and Computer Application</a:t>
            </a:r>
          </a:p>
          <a:p>
            <a:pPr lvl="0">
              <a:spcBef>
                <a:spcPts val="600"/>
              </a:spcBef>
              <a:spcAft>
                <a:spcPts val="0"/>
              </a:spcAft>
              <a:buFont typeface="Arial" panose="020B0604020202020204" pitchFamily="34" charset="0"/>
              <a:buChar char="•"/>
            </a:pPr>
            <a:r>
              <a:rPr lang="en-US" sz="1700" dirty="0">
                <a:latin typeface="Times New Roman" pitchFamily="18" charset="0"/>
                <a:cs typeface="Times New Roman" pitchFamily="18" charset="0"/>
              </a:rPr>
              <a:t>Express Computer</a:t>
            </a:r>
          </a:p>
          <a:p>
            <a:pPr>
              <a:spcBef>
                <a:spcPts val="600"/>
              </a:spcBef>
              <a:spcAft>
                <a:spcPts val="0"/>
              </a:spcAft>
              <a:buFont typeface="Arial" panose="020B0604020202020204" pitchFamily="34" charset="0"/>
              <a:buChar char="•"/>
            </a:pPr>
            <a:endParaRPr lang="en-US" sz="1700" dirty="0"/>
          </a:p>
        </p:txBody>
      </p:sp>
      <p:pic>
        <p:nvPicPr>
          <p:cNvPr id="4" name="Content Placeholder 4" descr="IMG-20220602-WA0025.jpg"/>
          <p:cNvPicPr>
            <a:picLocks noChangeAspect="1"/>
          </p:cNvPicPr>
          <p:nvPr/>
        </p:nvPicPr>
        <p:blipFill>
          <a:blip r:embed="rId2" cstate="print"/>
          <a:stretch>
            <a:fillRect/>
          </a:stretch>
        </p:blipFill>
        <p:spPr>
          <a:xfrm>
            <a:off x="104775" y="580490"/>
            <a:ext cx="990600" cy="914399"/>
          </a:xfrm>
          <a:prstGeom prst="rect">
            <a:avLst/>
          </a:prstGeom>
        </p:spPr>
      </p:pic>
      <p:pic>
        <p:nvPicPr>
          <p:cNvPr id="6" name="Picture 5" descr="20230415_120241.jpg"/>
          <p:cNvPicPr>
            <a:picLocks noChangeAspect="1"/>
          </p:cNvPicPr>
          <p:nvPr/>
        </p:nvPicPr>
        <p:blipFill>
          <a:blip r:embed="rId3" cstate="print"/>
          <a:stretch>
            <a:fillRect/>
          </a:stretch>
        </p:blipFill>
        <p:spPr>
          <a:xfrm>
            <a:off x="6172200" y="2097212"/>
            <a:ext cx="2371725" cy="31623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Library Collections – Journals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Back Issues</a:t>
            </a:r>
            <a:endParaRPr lang="en-US" dirty="0">
              <a:latin typeface="Times New Roman" panose="02020603050405020304" pitchFamily="18" charset="0"/>
              <a:cs typeface="Times New Roman" pitchFamily="18" charset="0"/>
            </a:endParaRPr>
          </a:p>
        </p:txBody>
      </p:sp>
      <p:sp>
        <p:nvSpPr>
          <p:cNvPr id="3" name="Content Placeholder 2"/>
          <p:cNvSpPr>
            <a:spLocks noGrp="1"/>
          </p:cNvSpPr>
          <p:nvPr>
            <p:ph idx="1"/>
          </p:nvPr>
        </p:nvSpPr>
        <p:spPr>
          <a:xfrm>
            <a:off x="403860" y="1770796"/>
            <a:ext cx="8382000" cy="4800600"/>
          </a:xfrm>
        </p:spPr>
        <p:txBody>
          <a:bodyPr>
            <a:noAutofit/>
          </a:bodyPr>
          <a:lstStyle/>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Ruminations: A Peer Reviewed Bio-Annual International Journal for Analysis and Research in Humanities and Social Science</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Sociological Bulletin</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South Asian Survey</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Applied Economics and Econometrics</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The Journal of Indian Writing in English</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The Literary Criterion</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JELL: Journal of English Literature and language</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Indian Journal of American Studies</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Samkalin Bhartiya Sahitya  (Hindi)</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Aalochana  (Hindi)</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Management and Accounting Research</a:t>
            </a:r>
          </a:p>
          <a:p>
            <a:pPr lvl="0">
              <a:spcBef>
                <a:spcPts val="600"/>
              </a:spcBef>
              <a:spcAft>
                <a:spcPts val="0"/>
              </a:spcAft>
              <a:buFont typeface="Arial" panose="020B0604020202020204" pitchFamily="34" charset="0"/>
              <a:buChar char="•"/>
            </a:pPr>
            <a:r>
              <a:rPr lang="en-US" sz="2000" dirty="0">
                <a:latin typeface="Times New Roman" pitchFamily="18" charset="0"/>
                <a:cs typeface="Times New Roman" pitchFamily="18" charset="0"/>
              </a:rPr>
              <a:t>IIMB Management Review</a:t>
            </a:r>
          </a:p>
          <a:p>
            <a:pPr lvl="0">
              <a:spcBef>
                <a:spcPts val="600"/>
              </a:spcBef>
              <a:spcAft>
                <a:spcPts val="0"/>
              </a:spcAft>
              <a:buFont typeface="Arial" panose="020B0604020202020204" pitchFamily="34" charset="0"/>
              <a:buChar char="•"/>
            </a:pPr>
            <a:endParaRPr lang="en-US" sz="2000" dirty="0"/>
          </a:p>
        </p:txBody>
      </p:sp>
      <p:pic>
        <p:nvPicPr>
          <p:cNvPr id="5" name="Content Placeholder 4" descr="IMG-20220602-WA0025.jpg"/>
          <p:cNvPicPr>
            <a:picLocks noChangeAspect="1"/>
          </p:cNvPicPr>
          <p:nvPr/>
        </p:nvPicPr>
        <p:blipFill>
          <a:blip r:embed="rId2" cstate="print"/>
          <a:stretch>
            <a:fillRect/>
          </a:stretch>
        </p:blipFill>
        <p:spPr>
          <a:xfrm>
            <a:off x="2569" y="286604"/>
            <a:ext cx="990600" cy="914399"/>
          </a:xfrm>
          <a:prstGeom prst="rect">
            <a:avLst/>
          </a:prstGeom>
        </p:spPr>
      </p:pic>
      <p:pic>
        <p:nvPicPr>
          <p:cNvPr id="7" name="Picture 6" descr="20230416_163008.jpg"/>
          <p:cNvPicPr>
            <a:picLocks noChangeAspect="1"/>
          </p:cNvPicPr>
          <p:nvPr/>
        </p:nvPicPr>
        <p:blipFill>
          <a:blip r:embed="rId3" cstate="print"/>
          <a:stretch>
            <a:fillRect/>
          </a:stretch>
        </p:blipFill>
        <p:spPr>
          <a:xfrm>
            <a:off x="5881289" y="2263488"/>
            <a:ext cx="2500768" cy="368011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Times New Roman" panose="02020603050405020304" pitchFamily="18" charset="0"/>
                <a:cs typeface="Times New Roman" panose="02020603050405020304" pitchFamily="18" charset="0"/>
              </a:rPr>
              <a:t>Library Collections – Journals</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Back Issues</a:t>
            </a:r>
            <a:endParaRPr lang="en-US" dirty="0">
              <a:latin typeface="Times New Roman" panose="02020603050405020304" pitchFamily="18" charset="0"/>
              <a:cs typeface="Times New Roman" pitchFamily="18" charset="0"/>
            </a:endParaRPr>
          </a:p>
        </p:txBody>
      </p:sp>
      <p:sp>
        <p:nvSpPr>
          <p:cNvPr id="3" name="Content Placeholder 2"/>
          <p:cNvSpPr>
            <a:spLocks noGrp="1"/>
          </p:cNvSpPr>
          <p:nvPr>
            <p:ph idx="1"/>
          </p:nvPr>
        </p:nvSpPr>
        <p:spPr>
          <a:xfrm>
            <a:off x="441960" y="1769428"/>
            <a:ext cx="8305800" cy="4876800"/>
          </a:xfrm>
        </p:spPr>
        <p:txBody>
          <a:bodyPr>
            <a:normAutofit fontScale="32500" lnSpcReduction="20000"/>
          </a:bodyPr>
          <a:lstStyle/>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Journal of Commerce and Accounting Research</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The Management Accountant</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The Chartered Accountant</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Prabandhan: Indian Journal of  Management</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Indian Journal of  Marketing</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Edutracs</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Indian Journal of Teacher Education: Anweshika</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Journal of Community Guidance and Research</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Journal of All India Association for Educational Research</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Journal of Educational Planning and Administration</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Indian Educational Review</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Teacher Support</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Psycho Lingua</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Indian Journal of Psychology and Education</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Journal of Indian Education</a:t>
            </a:r>
          </a:p>
          <a:p>
            <a:pPr lvl="0">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Bhartiya Aadhunik Shiksha  (Hindi)</a:t>
            </a:r>
          </a:p>
          <a:p>
            <a:pPr>
              <a:spcBef>
                <a:spcPts val="600"/>
              </a:spcBef>
              <a:spcAft>
                <a:spcPts val="0"/>
              </a:spcAft>
              <a:buFont typeface="Arial" panose="020B0604020202020204" pitchFamily="34" charset="0"/>
              <a:buChar char="•"/>
            </a:pPr>
            <a:r>
              <a:rPr lang="en-US" sz="5500" dirty="0">
                <a:latin typeface="Times New Roman" pitchFamily="18" charset="0"/>
                <a:cs typeface="Times New Roman" pitchFamily="18" charset="0"/>
              </a:rPr>
              <a:t>The CTE National Journal: Quest for Excellence in Teacher Education</a:t>
            </a:r>
          </a:p>
          <a:p>
            <a:pPr lvl="0">
              <a:spcBef>
                <a:spcPts val="600"/>
              </a:spcBef>
              <a:spcAft>
                <a:spcPts val="0"/>
              </a:spcAft>
              <a:buFont typeface="Arial" panose="020B0604020202020204" pitchFamily="34" charset="0"/>
              <a:buChar char="•"/>
            </a:pPr>
            <a:endParaRPr lang="en-US" sz="5500" dirty="0">
              <a:latin typeface="Times New Roman" pitchFamily="18" charset="0"/>
              <a:cs typeface="Times New Roman" pitchFamily="18" charset="0"/>
            </a:endParaRPr>
          </a:p>
          <a:p>
            <a:pPr>
              <a:spcBef>
                <a:spcPts val="600"/>
              </a:spcBef>
              <a:spcAft>
                <a:spcPts val="0"/>
              </a:spcAft>
              <a:buFont typeface="Arial" panose="020B0604020202020204" pitchFamily="34" charset="0"/>
              <a:buChar char="•"/>
            </a:pPr>
            <a:endParaRPr lang="en-US" dirty="0"/>
          </a:p>
        </p:txBody>
      </p:sp>
      <p:pic>
        <p:nvPicPr>
          <p:cNvPr id="4" name="Content Placeholder 4" descr="IMG-20220602-WA0025.jpg"/>
          <p:cNvPicPr>
            <a:picLocks noChangeAspect="1"/>
          </p:cNvPicPr>
          <p:nvPr/>
        </p:nvPicPr>
        <p:blipFill>
          <a:blip r:embed="rId2" cstate="print"/>
          <a:stretch>
            <a:fillRect/>
          </a:stretch>
        </p:blipFill>
        <p:spPr>
          <a:xfrm>
            <a:off x="144780" y="379288"/>
            <a:ext cx="990600" cy="914399"/>
          </a:xfrm>
          <a:prstGeom prst="rect">
            <a:avLst/>
          </a:prstGeom>
        </p:spPr>
      </p:pic>
      <p:pic>
        <p:nvPicPr>
          <p:cNvPr id="6" name="Picture 5" descr="20230415_120439.jpg"/>
          <p:cNvPicPr>
            <a:picLocks noChangeAspect="1"/>
          </p:cNvPicPr>
          <p:nvPr/>
        </p:nvPicPr>
        <p:blipFill>
          <a:blip r:embed="rId3" cstate="print"/>
          <a:stretch>
            <a:fillRect/>
          </a:stretch>
        </p:blipFill>
        <p:spPr>
          <a:xfrm>
            <a:off x="6248400" y="2057400"/>
            <a:ext cx="2266950" cy="3657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160" y="479854"/>
            <a:ext cx="8460340" cy="1289210"/>
          </a:xfrm>
        </p:spPr>
        <p:txBody>
          <a:bodyPr>
            <a:normAutofit fontScale="90000"/>
          </a:bodyPr>
          <a:lstStyle/>
          <a:p>
            <a:pPr algn="ctr"/>
            <a:r>
              <a:rPr lang="en-US" b="1" dirty="0">
                <a:latin typeface="Times New Roman" pitchFamily="18" charset="0"/>
                <a:cs typeface="Times New Roman" pitchFamily="18" charset="0"/>
              </a:rPr>
              <a:t>Library Collections – Electronic Resources N-LIST</a:t>
            </a:r>
          </a:p>
        </p:txBody>
      </p:sp>
      <p:sp>
        <p:nvSpPr>
          <p:cNvPr id="3" name="Content Placeholder 2"/>
          <p:cNvSpPr>
            <a:spLocks noGrp="1"/>
          </p:cNvSpPr>
          <p:nvPr>
            <p:ph idx="1"/>
          </p:nvPr>
        </p:nvSpPr>
        <p:spPr>
          <a:xfrm>
            <a:off x="457200" y="1981200"/>
            <a:ext cx="8229600" cy="4068763"/>
          </a:xfrm>
        </p:spPr>
        <p:txBody>
          <a:bodyPr>
            <a:normAutofit/>
          </a:bodyPr>
          <a:lstStyle/>
          <a:p>
            <a:pPr algn="ctr"/>
            <a:r>
              <a:rPr lang="en-US" sz="2800" dirty="0">
                <a:latin typeface="Times New Roman" pitchFamily="18" charset="0"/>
                <a:cs typeface="Times New Roman" pitchFamily="18" charset="0"/>
              </a:rPr>
              <a:t>Our Library is a part of the N-LIST Program and  has  obtained the membership to access N-LIST Electronic Resources. Students and Faculty Members can have access to Electronic  Resources  through INFLIBNET N-LIST Program.</a:t>
            </a:r>
          </a:p>
        </p:txBody>
      </p:sp>
      <p:pic>
        <p:nvPicPr>
          <p:cNvPr id="4" name="Picture 3" descr="20230413_210952.jpg"/>
          <p:cNvPicPr>
            <a:picLocks noChangeAspect="1"/>
          </p:cNvPicPr>
          <p:nvPr/>
        </p:nvPicPr>
        <p:blipFill>
          <a:blip r:embed="rId2" cstate="print"/>
          <a:stretch>
            <a:fillRect/>
          </a:stretch>
        </p:blipFill>
        <p:spPr>
          <a:xfrm>
            <a:off x="1408630" y="4138773"/>
            <a:ext cx="6629400" cy="2133600"/>
          </a:xfrm>
          <a:prstGeom prst="rect">
            <a:avLst/>
          </a:prstGeom>
        </p:spPr>
      </p:pic>
      <p:pic>
        <p:nvPicPr>
          <p:cNvPr id="5" name="Content Placeholder 4" descr="IMG-20220602-WA0025.jpg"/>
          <p:cNvPicPr>
            <a:picLocks noChangeAspect="1"/>
          </p:cNvPicPr>
          <p:nvPr/>
        </p:nvPicPr>
        <p:blipFill>
          <a:blip r:embed="rId3" cstate="print"/>
          <a:stretch>
            <a:fillRect/>
          </a:stretch>
        </p:blipFill>
        <p:spPr>
          <a:xfrm>
            <a:off x="0" y="585627"/>
            <a:ext cx="990600" cy="9143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580126"/>
            <a:ext cx="7543800" cy="914399"/>
          </a:xfrm>
        </p:spPr>
        <p:txBody>
          <a:bodyPr/>
          <a:lstStyle/>
          <a:p>
            <a:pPr algn="ctr"/>
            <a:r>
              <a:rPr lang="en-US" b="1" dirty="0">
                <a:latin typeface="Times New Roman" pitchFamily="18" charset="0"/>
                <a:cs typeface="Times New Roman" pitchFamily="18" charset="0"/>
              </a:rPr>
              <a:t>N-LIST   E-Resources</a:t>
            </a:r>
          </a:p>
        </p:txBody>
      </p:sp>
      <p:sp>
        <p:nvSpPr>
          <p:cNvPr id="3" name="Text Placeholder 2"/>
          <p:cNvSpPr>
            <a:spLocks noGrp="1"/>
          </p:cNvSpPr>
          <p:nvPr>
            <p:ph type="body" idx="1"/>
          </p:nvPr>
        </p:nvSpPr>
        <p:spPr/>
        <p:txBody>
          <a:bodyPr/>
          <a:lstStyle/>
          <a:p>
            <a:endParaRPr lang="en-US" dirty="0">
              <a:latin typeface="Times New Roman" pitchFamily="18" charset="0"/>
              <a:cs typeface="Times New Roman" pitchFamily="18" charset="0"/>
            </a:endParaRPr>
          </a:p>
        </p:txBody>
      </p:sp>
      <p:graphicFrame>
        <p:nvGraphicFramePr>
          <p:cNvPr id="7" name="Content Placeholder 6"/>
          <p:cNvGraphicFramePr>
            <a:graphicFrameLocks noGrp="1"/>
          </p:cNvGraphicFramePr>
          <p:nvPr>
            <p:ph sz="half" idx="2"/>
            <p:extLst>
              <p:ext uri="{D42A27DB-BD31-4B8C-83A1-F6EECF244321}">
                <p14:modId xmlns="" xmlns:p14="http://schemas.microsoft.com/office/powerpoint/2010/main" val="3178302944"/>
              </p:ext>
            </p:extLst>
          </p:nvPr>
        </p:nvGraphicFramePr>
        <p:xfrm>
          <a:off x="788394" y="1846051"/>
          <a:ext cx="3783605" cy="4104640"/>
        </p:xfrm>
        <a:graphic>
          <a:graphicData uri="http://schemas.openxmlformats.org/drawingml/2006/table">
            <a:tbl>
              <a:tblPr firstRow="1" bandRow="1">
                <a:tableStyleId>{5C22544A-7EE6-4342-B048-85BDC9FD1C3A}</a:tableStyleId>
              </a:tblPr>
              <a:tblGrid>
                <a:gridCol w="3021606">
                  <a:extLst>
                    <a:ext uri="{9D8B030D-6E8A-4147-A177-3AD203B41FA5}">
                      <a16:colId xmlns="" xmlns:a16="http://schemas.microsoft.com/office/drawing/2014/main" val="20000"/>
                    </a:ext>
                  </a:extLst>
                </a:gridCol>
                <a:gridCol w="761999">
                  <a:extLst>
                    <a:ext uri="{9D8B030D-6E8A-4147-A177-3AD203B41FA5}">
                      <a16:colId xmlns=""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E-Journals</a:t>
                      </a:r>
                    </a:p>
                  </a:txBody>
                  <a:tcPr marL="83823" marR="83823"/>
                </a:tc>
                <a:tc>
                  <a:txBody>
                    <a:bodyPr/>
                    <a:lstStyle/>
                    <a:p>
                      <a:r>
                        <a:rPr lang="en-US" dirty="0"/>
                        <a:t>Titles</a:t>
                      </a:r>
                    </a:p>
                  </a:txBody>
                  <a:tcPr marL="83823" marR="83823"/>
                </a:tc>
                <a:extLst>
                  <a:ext uri="{0D108BD9-81ED-4DB2-BD59-A6C34878D82A}">
                    <a16:rowId xmlns="" xmlns:a16="http://schemas.microsoft.com/office/drawing/2014/main" val="10000"/>
                  </a:ext>
                </a:extLst>
              </a:tr>
              <a:tr h="370840">
                <a:tc>
                  <a:txBody>
                    <a:bodyPr/>
                    <a:lstStyle/>
                    <a:p>
                      <a:r>
                        <a:rPr lang="en-US" dirty="0"/>
                        <a:t>American Institute of Physics</a:t>
                      </a:r>
                    </a:p>
                  </a:txBody>
                  <a:tcPr marL="83823" marR="83823"/>
                </a:tc>
                <a:tc>
                  <a:txBody>
                    <a:bodyPr/>
                    <a:lstStyle/>
                    <a:p>
                      <a:r>
                        <a:rPr lang="en-US" dirty="0"/>
                        <a:t>18</a:t>
                      </a:r>
                    </a:p>
                  </a:txBody>
                  <a:tcPr marL="83823" marR="83823"/>
                </a:tc>
                <a:extLst>
                  <a:ext uri="{0D108BD9-81ED-4DB2-BD59-A6C34878D82A}">
                    <a16:rowId xmlns="" xmlns:a16="http://schemas.microsoft.com/office/drawing/2014/main" val="10001"/>
                  </a:ext>
                </a:extLst>
              </a:tr>
              <a:tr h="370840">
                <a:tc>
                  <a:txBody>
                    <a:bodyPr/>
                    <a:lstStyle/>
                    <a:p>
                      <a:r>
                        <a:rPr lang="en-US" dirty="0"/>
                        <a:t>Annual Reviews</a:t>
                      </a:r>
                    </a:p>
                  </a:txBody>
                  <a:tcPr marL="83823" marR="83823"/>
                </a:tc>
                <a:tc>
                  <a:txBody>
                    <a:bodyPr/>
                    <a:lstStyle/>
                    <a:p>
                      <a:r>
                        <a:rPr lang="en-US" dirty="0"/>
                        <a:t>33</a:t>
                      </a:r>
                    </a:p>
                  </a:txBody>
                  <a:tcPr marL="83823" marR="83823"/>
                </a:tc>
                <a:extLst>
                  <a:ext uri="{0D108BD9-81ED-4DB2-BD59-A6C34878D82A}">
                    <a16:rowId xmlns="" xmlns:a16="http://schemas.microsoft.com/office/drawing/2014/main" val="10002"/>
                  </a:ext>
                </a:extLst>
              </a:tr>
              <a:tr h="370840">
                <a:tc>
                  <a:txBody>
                    <a:bodyPr/>
                    <a:lstStyle/>
                    <a:p>
                      <a:r>
                        <a:rPr lang="en-US" dirty="0"/>
                        <a:t>Economic and Political Weekly</a:t>
                      </a:r>
                    </a:p>
                  </a:txBody>
                  <a:tcPr marL="83823" marR="83823"/>
                </a:tc>
                <a:tc>
                  <a:txBody>
                    <a:bodyPr/>
                    <a:lstStyle/>
                    <a:p>
                      <a:r>
                        <a:rPr lang="en-US" dirty="0"/>
                        <a:t>1</a:t>
                      </a:r>
                    </a:p>
                  </a:txBody>
                  <a:tcPr marL="83823" marR="83823"/>
                </a:tc>
                <a:extLst>
                  <a:ext uri="{0D108BD9-81ED-4DB2-BD59-A6C34878D82A}">
                    <a16:rowId xmlns="" xmlns:a16="http://schemas.microsoft.com/office/drawing/2014/main" val="10003"/>
                  </a:ext>
                </a:extLst>
              </a:tr>
              <a:tr h="370840">
                <a:tc>
                  <a:txBody>
                    <a:bodyPr/>
                    <a:lstStyle/>
                    <a:p>
                      <a:r>
                        <a:rPr lang="en-US" dirty="0"/>
                        <a:t>Indian Journals</a:t>
                      </a:r>
                    </a:p>
                  </a:txBody>
                  <a:tcPr marL="83823" marR="83823"/>
                </a:tc>
                <a:tc>
                  <a:txBody>
                    <a:bodyPr/>
                    <a:lstStyle/>
                    <a:p>
                      <a:r>
                        <a:rPr lang="en-US" dirty="0"/>
                        <a:t>180+</a:t>
                      </a:r>
                    </a:p>
                  </a:txBody>
                  <a:tcPr marL="83823" marR="83823"/>
                </a:tc>
                <a:extLst>
                  <a:ext uri="{0D108BD9-81ED-4DB2-BD59-A6C34878D82A}">
                    <a16:rowId xmlns="" xmlns:a16="http://schemas.microsoft.com/office/drawing/2014/main" val="10004"/>
                  </a:ext>
                </a:extLst>
              </a:tr>
              <a:tr h="370840">
                <a:tc>
                  <a:txBody>
                    <a:bodyPr/>
                    <a:lstStyle/>
                    <a:p>
                      <a:r>
                        <a:rPr lang="en-US" dirty="0"/>
                        <a:t>Institute of Physics</a:t>
                      </a:r>
                    </a:p>
                  </a:txBody>
                  <a:tcPr marL="83823" marR="83823"/>
                </a:tc>
                <a:tc>
                  <a:txBody>
                    <a:bodyPr/>
                    <a:lstStyle/>
                    <a:p>
                      <a:r>
                        <a:rPr lang="en-US" dirty="0"/>
                        <a:t>46</a:t>
                      </a:r>
                    </a:p>
                  </a:txBody>
                  <a:tcPr marL="83823" marR="83823"/>
                </a:tc>
                <a:extLst>
                  <a:ext uri="{0D108BD9-81ED-4DB2-BD59-A6C34878D82A}">
                    <a16:rowId xmlns="" xmlns:a16="http://schemas.microsoft.com/office/drawing/2014/main" val="10005"/>
                  </a:ext>
                </a:extLst>
              </a:tr>
              <a:tr h="370840">
                <a:tc>
                  <a:txBody>
                    <a:bodyPr/>
                    <a:lstStyle/>
                    <a:p>
                      <a:r>
                        <a:rPr lang="en-US" dirty="0"/>
                        <a:t>JSTOR</a:t>
                      </a:r>
                    </a:p>
                  </a:txBody>
                  <a:tcPr marL="83823" marR="83823"/>
                </a:tc>
                <a:tc>
                  <a:txBody>
                    <a:bodyPr/>
                    <a:lstStyle/>
                    <a:p>
                      <a:r>
                        <a:rPr lang="en-US" dirty="0"/>
                        <a:t>2500+</a:t>
                      </a:r>
                    </a:p>
                  </a:txBody>
                  <a:tcPr marL="83823" marR="83823"/>
                </a:tc>
                <a:extLst>
                  <a:ext uri="{0D108BD9-81ED-4DB2-BD59-A6C34878D82A}">
                    <a16:rowId xmlns="" xmlns:a16="http://schemas.microsoft.com/office/drawing/2014/main" val="10006"/>
                  </a:ext>
                </a:extLst>
              </a:tr>
              <a:tr h="370840">
                <a:tc>
                  <a:txBody>
                    <a:bodyPr/>
                    <a:lstStyle/>
                    <a:p>
                      <a:r>
                        <a:rPr lang="en-US" dirty="0"/>
                        <a:t>Oxford University Press</a:t>
                      </a:r>
                    </a:p>
                  </a:txBody>
                  <a:tcPr marL="83823" marR="83823"/>
                </a:tc>
                <a:tc>
                  <a:txBody>
                    <a:bodyPr/>
                    <a:lstStyle/>
                    <a:p>
                      <a:r>
                        <a:rPr lang="en-US" dirty="0"/>
                        <a:t>262</a:t>
                      </a:r>
                    </a:p>
                  </a:txBody>
                  <a:tcPr marL="83823" marR="83823"/>
                </a:tc>
                <a:extLst>
                  <a:ext uri="{0D108BD9-81ED-4DB2-BD59-A6C34878D82A}">
                    <a16:rowId xmlns="" xmlns:a16="http://schemas.microsoft.com/office/drawing/2014/main" val="10007"/>
                  </a:ext>
                </a:extLst>
              </a:tr>
              <a:tr h="370840">
                <a:tc>
                  <a:txBody>
                    <a:bodyPr/>
                    <a:lstStyle/>
                    <a:p>
                      <a:r>
                        <a:rPr lang="en-US" dirty="0"/>
                        <a:t>Royal Society of Chemistry</a:t>
                      </a:r>
                    </a:p>
                  </a:txBody>
                  <a:tcPr marL="83823" marR="83823"/>
                </a:tc>
                <a:tc>
                  <a:txBody>
                    <a:bodyPr/>
                    <a:lstStyle/>
                    <a:p>
                      <a:r>
                        <a:rPr lang="en-US" dirty="0"/>
                        <a:t>29</a:t>
                      </a:r>
                    </a:p>
                  </a:txBody>
                  <a:tcPr marL="83823" marR="83823"/>
                </a:tc>
                <a:extLst>
                  <a:ext uri="{0D108BD9-81ED-4DB2-BD59-A6C34878D82A}">
                    <a16:rowId xmlns="" xmlns:a16="http://schemas.microsoft.com/office/drawing/2014/main" val="10008"/>
                  </a:ext>
                </a:extLst>
              </a:tr>
              <a:tr h="370840">
                <a:tc>
                  <a:txBody>
                    <a:bodyPr/>
                    <a:lstStyle/>
                    <a:p>
                      <a:r>
                        <a:rPr lang="en-US" dirty="0"/>
                        <a:t>W. H. Wilson</a:t>
                      </a:r>
                    </a:p>
                  </a:txBody>
                  <a:tcPr marL="83823" marR="83823"/>
                </a:tc>
                <a:tc>
                  <a:txBody>
                    <a:bodyPr/>
                    <a:lstStyle/>
                    <a:p>
                      <a:r>
                        <a:rPr lang="en-US" dirty="0"/>
                        <a:t>3000</a:t>
                      </a:r>
                    </a:p>
                  </a:txBody>
                  <a:tcPr marL="83823" marR="83823"/>
                </a:tc>
                <a:extLst>
                  <a:ext uri="{0D108BD9-81ED-4DB2-BD59-A6C34878D82A}">
                    <a16:rowId xmlns="" xmlns:a16="http://schemas.microsoft.com/office/drawing/2014/main" val="10009"/>
                  </a:ext>
                </a:extLst>
              </a:tr>
              <a:tr h="370840">
                <a:tc>
                  <a:txBody>
                    <a:bodyPr/>
                    <a:lstStyle/>
                    <a:p>
                      <a:r>
                        <a:rPr lang="en-US" dirty="0"/>
                        <a:t>Cambridge University Press</a:t>
                      </a:r>
                    </a:p>
                  </a:txBody>
                  <a:tcPr marL="83823" marR="83823"/>
                </a:tc>
                <a:tc>
                  <a:txBody>
                    <a:bodyPr/>
                    <a:lstStyle/>
                    <a:p>
                      <a:r>
                        <a:rPr lang="en-US" dirty="0"/>
                        <a:t>224</a:t>
                      </a:r>
                    </a:p>
                  </a:txBody>
                  <a:tcPr marL="83823" marR="83823"/>
                </a:tc>
                <a:extLst>
                  <a:ext uri="{0D108BD9-81ED-4DB2-BD59-A6C34878D82A}">
                    <a16:rowId xmlns="" xmlns:a16="http://schemas.microsoft.com/office/drawing/2014/main" val="10010"/>
                  </a:ext>
                </a:extLst>
              </a:tr>
            </a:tbl>
          </a:graphicData>
        </a:graphic>
      </p:graphicFrame>
      <p:sp>
        <p:nvSpPr>
          <p:cNvPr id="5" name="Text Placeholder 4"/>
          <p:cNvSpPr>
            <a:spLocks noGrp="1"/>
          </p:cNvSpPr>
          <p:nvPr>
            <p:ph type="body" sz="quarter" idx="3"/>
          </p:nvPr>
        </p:nvSpPr>
        <p:spPr/>
        <p:txBody>
          <a:bodyPr/>
          <a:lstStyle/>
          <a:p>
            <a:endParaRPr lang="en-US"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sz="quarter" idx="4"/>
            <p:extLst>
              <p:ext uri="{D42A27DB-BD31-4B8C-83A1-F6EECF244321}">
                <p14:modId xmlns="" xmlns:p14="http://schemas.microsoft.com/office/powerpoint/2010/main" val="2302893780"/>
              </p:ext>
            </p:extLst>
          </p:nvPr>
        </p:nvGraphicFramePr>
        <p:xfrm>
          <a:off x="4609636" y="1846051"/>
          <a:ext cx="3961132" cy="4373880"/>
        </p:xfrm>
        <a:graphic>
          <a:graphicData uri="http://schemas.openxmlformats.org/drawingml/2006/table">
            <a:tbl>
              <a:tblPr firstRow="1" bandRow="1">
                <a:tableStyleId>{5C22544A-7EE6-4342-B048-85BDC9FD1C3A}</a:tableStyleId>
              </a:tblPr>
              <a:tblGrid>
                <a:gridCol w="3064975">
                  <a:extLst>
                    <a:ext uri="{9D8B030D-6E8A-4147-A177-3AD203B41FA5}">
                      <a16:colId xmlns="" xmlns:a16="http://schemas.microsoft.com/office/drawing/2014/main" val="20000"/>
                    </a:ext>
                  </a:extLst>
                </a:gridCol>
                <a:gridCol w="896157">
                  <a:extLst>
                    <a:ext uri="{9D8B030D-6E8A-4147-A177-3AD203B41FA5}">
                      <a16:colId xmlns=""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itchFamily="18" charset="0"/>
                          <a:cs typeface="Times New Roman" pitchFamily="18" charset="0"/>
                        </a:rPr>
                        <a:t>E-Books</a:t>
                      </a:r>
                    </a:p>
                  </a:txBody>
                  <a:tcPr marL="83754" marR="83754"/>
                </a:tc>
                <a:tc>
                  <a:txBody>
                    <a:bodyPr/>
                    <a:lstStyle/>
                    <a:p>
                      <a:r>
                        <a:rPr lang="en-US" dirty="0">
                          <a:latin typeface="Times New Roman" pitchFamily="18" charset="0"/>
                          <a:cs typeface="Times New Roman" pitchFamily="18" charset="0"/>
                        </a:rPr>
                        <a:t>Titles</a:t>
                      </a:r>
                    </a:p>
                  </a:txBody>
                  <a:tcPr marL="83754" marR="83754"/>
                </a:tc>
                <a:extLst>
                  <a:ext uri="{0D108BD9-81ED-4DB2-BD59-A6C34878D82A}">
                    <a16:rowId xmlns="" xmlns:a16="http://schemas.microsoft.com/office/drawing/2014/main" val="10000"/>
                  </a:ext>
                </a:extLst>
              </a:tr>
              <a:tr h="370840">
                <a:tc>
                  <a:txBody>
                    <a:bodyPr/>
                    <a:lstStyle/>
                    <a:p>
                      <a:r>
                        <a:rPr lang="en-US" dirty="0"/>
                        <a:t>Cambridge Books Online</a:t>
                      </a:r>
                    </a:p>
                  </a:txBody>
                  <a:tcPr marL="83754" marR="83754"/>
                </a:tc>
                <a:tc>
                  <a:txBody>
                    <a:bodyPr/>
                    <a:lstStyle/>
                    <a:p>
                      <a:r>
                        <a:rPr lang="en-US" dirty="0"/>
                        <a:t>1800</a:t>
                      </a:r>
                    </a:p>
                  </a:txBody>
                  <a:tcPr marL="83754" marR="83754"/>
                </a:tc>
                <a:extLst>
                  <a:ext uri="{0D108BD9-81ED-4DB2-BD59-A6C34878D82A}">
                    <a16:rowId xmlns="" xmlns:a16="http://schemas.microsoft.com/office/drawing/2014/main" val="10001"/>
                  </a:ext>
                </a:extLst>
              </a:tr>
              <a:tr h="370840">
                <a:tc>
                  <a:txBody>
                    <a:bodyPr/>
                    <a:lstStyle/>
                    <a:p>
                      <a:r>
                        <a:rPr lang="en-US" dirty="0"/>
                        <a:t>E-Library</a:t>
                      </a:r>
                    </a:p>
                  </a:txBody>
                  <a:tcPr marL="83754" marR="83754"/>
                </a:tc>
                <a:tc>
                  <a:txBody>
                    <a:bodyPr/>
                    <a:lstStyle/>
                    <a:p>
                      <a:r>
                        <a:rPr lang="en-US" dirty="0"/>
                        <a:t>185000</a:t>
                      </a:r>
                    </a:p>
                  </a:txBody>
                  <a:tcPr marL="83754" marR="83754"/>
                </a:tc>
                <a:extLst>
                  <a:ext uri="{0D108BD9-81ED-4DB2-BD59-A6C34878D82A}">
                    <a16:rowId xmlns="" xmlns:a16="http://schemas.microsoft.com/office/drawing/2014/main" val="10002"/>
                  </a:ext>
                </a:extLst>
              </a:tr>
              <a:tr h="370840">
                <a:tc>
                  <a:txBody>
                    <a:bodyPr/>
                    <a:lstStyle/>
                    <a:p>
                      <a:r>
                        <a:rPr lang="en-US" dirty="0" err="1"/>
                        <a:t>EBSCoHost</a:t>
                      </a:r>
                      <a:r>
                        <a:rPr lang="en-US" dirty="0"/>
                        <a:t>-Net Library</a:t>
                      </a:r>
                    </a:p>
                  </a:txBody>
                  <a:tcPr marL="83754" marR="83754"/>
                </a:tc>
                <a:tc>
                  <a:txBody>
                    <a:bodyPr/>
                    <a:lstStyle/>
                    <a:p>
                      <a:r>
                        <a:rPr lang="en-US" dirty="0"/>
                        <a:t>936</a:t>
                      </a:r>
                    </a:p>
                  </a:txBody>
                  <a:tcPr marL="83754" marR="83754"/>
                </a:tc>
                <a:extLst>
                  <a:ext uri="{0D108BD9-81ED-4DB2-BD59-A6C34878D82A}">
                    <a16:rowId xmlns="" xmlns:a16="http://schemas.microsoft.com/office/drawing/2014/main" val="10003"/>
                  </a:ext>
                </a:extLst>
              </a:tr>
              <a:tr h="370840">
                <a:tc>
                  <a:txBody>
                    <a:bodyPr/>
                    <a:lstStyle/>
                    <a:p>
                      <a:r>
                        <a:rPr lang="en-US" dirty="0"/>
                        <a:t>Hindustan Book Agency</a:t>
                      </a:r>
                    </a:p>
                  </a:txBody>
                  <a:tcPr marL="83754" marR="83754"/>
                </a:tc>
                <a:tc>
                  <a:txBody>
                    <a:bodyPr/>
                    <a:lstStyle/>
                    <a:p>
                      <a:r>
                        <a:rPr lang="en-US" dirty="0"/>
                        <a:t>65+</a:t>
                      </a:r>
                    </a:p>
                  </a:txBody>
                  <a:tcPr marL="83754" marR="83754"/>
                </a:tc>
                <a:extLst>
                  <a:ext uri="{0D108BD9-81ED-4DB2-BD59-A6C34878D82A}">
                    <a16:rowId xmlns="" xmlns:a16="http://schemas.microsoft.com/office/drawing/2014/main" val="10004"/>
                  </a:ext>
                </a:extLst>
              </a:tr>
              <a:tr h="370840">
                <a:tc>
                  <a:txBody>
                    <a:bodyPr/>
                    <a:lstStyle/>
                    <a:p>
                      <a:r>
                        <a:rPr lang="en-US" sz="1800" b="1" u="none" strike="noStrike" kern="1200" dirty="0">
                          <a:solidFill>
                            <a:schemeClr val="dk1"/>
                          </a:solidFill>
                          <a:latin typeface="+mn-lt"/>
                          <a:ea typeface="+mn-ea"/>
                          <a:cs typeface="+mn-cs"/>
                        </a:rPr>
                        <a:t> </a:t>
                      </a:r>
                      <a:r>
                        <a:rPr lang="en-US" sz="1800" b="0" u="none" strike="noStrike" kern="1200" dirty="0">
                          <a:solidFill>
                            <a:schemeClr val="dk1"/>
                          </a:solidFill>
                          <a:latin typeface="Times New Roman" pitchFamily="18" charset="0"/>
                          <a:ea typeface="+mn-ea"/>
                          <a:cs typeface="Times New Roman" pitchFamily="18" charset="0"/>
                        </a:rPr>
                        <a:t>Oxford</a:t>
                      </a:r>
                      <a:r>
                        <a:rPr lang="en-US" sz="1800" b="0" u="none" strike="noStrike" kern="1200" baseline="0" dirty="0">
                          <a:solidFill>
                            <a:schemeClr val="dk1"/>
                          </a:solidFill>
                          <a:latin typeface="Times New Roman" pitchFamily="18" charset="0"/>
                          <a:ea typeface="+mn-ea"/>
                          <a:cs typeface="Times New Roman" pitchFamily="18" charset="0"/>
                        </a:rPr>
                        <a:t> Scholarship</a:t>
                      </a:r>
                      <a:endParaRPr lang="en-US" dirty="0"/>
                    </a:p>
                  </a:txBody>
                  <a:tcPr marL="83754" marR="83754"/>
                </a:tc>
                <a:tc>
                  <a:txBody>
                    <a:bodyPr/>
                    <a:lstStyle/>
                    <a:p>
                      <a:r>
                        <a:rPr lang="en-US" dirty="0"/>
                        <a:t>1402+</a:t>
                      </a:r>
                    </a:p>
                  </a:txBody>
                  <a:tcPr marL="83754" marR="83754"/>
                </a:tc>
                <a:extLst>
                  <a:ext uri="{0D108BD9-81ED-4DB2-BD59-A6C34878D82A}">
                    <a16:rowId xmlns="" xmlns:a16="http://schemas.microsoft.com/office/drawing/2014/main" val="10005"/>
                  </a:ext>
                </a:extLst>
              </a:tr>
              <a:tr h="370840">
                <a:tc>
                  <a:txBody>
                    <a:bodyPr/>
                    <a:lstStyle/>
                    <a:p>
                      <a:r>
                        <a:rPr lang="en-US" dirty="0"/>
                        <a:t>Institute of South East Asian Studies</a:t>
                      </a:r>
                      <a:r>
                        <a:rPr lang="en-US" baseline="0" dirty="0"/>
                        <a:t> Books</a:t>
                      </a:r>
                      <a:endParaRPr lang="en-US" dirty="0"/>
                    </a:p>
                  </a:txBody>
                  <a:tcPr marL="83754" marR="83754"/>
                </a:tc>
                <a:tc>
                  <a:txBody>
                    <a:bodyPr/>
                    <a:lstStyle/>
                    <a:p>
                      <a:r>
                        <a:rPr lang="en-US" dirty="0"/>
                        <a:t>382+</a:t>
                      </a:r>
                    </a:p>
                  </a:txBody>
                  <a:tcPr marL="83754" marR="83754"/>
                </a:tc>
                <a:extLst>
                  <a:ext uri="{0D108BD9-81ED-4DB2-BD59-A6C34878D82A}">
                    <a16:rowId xmlns="" xmlns:a16="http://schemas.microsoft.com/office/drawing/2014/main" val="10006"/>
                  </a:ext>
                </a:extLst>
              </a:tr>
              <a:tr h="370840">
                <a:tc>
                  <a:txBody>
                    <a:bodyPr/>
                    <a:lstStyle/>
                    <a:p>
                      <a:r>
                        <a:rPr lang="en-US" dirty="0"/>
                        <a:t>Springer E-books</a:t>
                      </a:r>
                    </a:p>
                  </a:txBody>
                  <a:tcPr marL="83754" marR="83754"/>
                </a:tc>
                <a:tc>
                  <a:txBody>
                    <a:bodyPr/>
                    <a:lstStyle/>
                    <a:p>
                      <a:r>
                        <a:rPr lang="en-US" dirty="0"/>
                        <a:t>2300</a:t>
                      </a:r>
                    </a:p>
                  </a:txBody>
                  <a:tcPr marL="83754" marR="83754"/>
                </a:tc>
                <a:extLst>
                  <a:ext uri="{0D108BD9-81ED-4DB2-BD59-A6C34878D82A}">
                    <a16:rowId xmlns="" xmlns:a16="http://schemas.microsoft.com/office/drawing/2014/main" val="10007"/>
                  </a:ext>
                </a:extLst>
              </a:tr>
              <a:tr h="370840">
                <a:tc>
                  <a:txBody>
                    <a:bodyPr/>
                    <a:lstStyle/>
                    <a:p>
                      <a:r>
                        <a:rPr lang="en-US" dirty="0"/>
                        <a:t>Sage Publication E-books</a:t>
                      </a:r>
                    </a:p>
                  </a:txBody>
                  <a:tcPr marL="83754" marR="83754"/>
                </a:tc>
                <a:tc>
                  <a:txBody>
                    <a:bodyPr/>
                    <a:lstStyle/>
                    <a:p>
                      <a:r>
                        <a:rPr lang="en-US" dirty="0"/>
                        <a:t>1000</a:t>
                      </a:r>
                    </a:p>
                  </a:txBody>
                  <a:tcPr marL="83754" marR="83754"/>
                </a:tc>
                <a:extLst>
                  <a:ext uri="{0D108BD9-81ED-4DB2-BD59-A6C34878D82A}">
                    <a16:rowId xmlns="" xmlns:a16="http://schemas.microsoft.com/office/drawing/2014/main" val="10008"/>
                  </a:ext>
                </a:extLst>
              </a:tr>
              <a:tr h="370840">
                <a:tc>
                  <a:txBody>
                    <a:bodyPr/>
                    <a:lstStyle/>
                    <a:p>
                      <a:r>
                        <a:rPr lang="en-US" dirty="0"/>
                        <a:t>Taylor Frances E-books</a:t>
                      </a:r>
                    </a:p>
                  </a:txBody>
                  <a:tcPr marL="83754" marR="83754"/>
                </a:tc>
                <a:tc>
                  <a:txBody>
                    <a:bodyPr/>
                    <a:lstStyle/>
                    <a:p>
                      <a:r>
                        <a:rPr lang="en-US" dirty="0"/>
                        <a:t>1800</a:t>
                      </a:r>
                    </a:p>
                  </a:txBody>
                  <a:tcPr marL="83754" marR="83754"/>
                </a:tc>
                <a:extLst>
                  <a:ext uri="{0D108BD9-81ED-4DB2-BD59-A6C34878D82A}">
                    <a16:rowId xmlns="" xmlns:a16="http://schemas.microsoft.com/office/drawing/2014/main" val="10009"/>
                  </a:ext>
                </a:extLst>
              </a:tr>
              <a:tr h="370840">
                <a:tc>
                  <a:txBody>
                    <a:bodyPr/>
                    <a:lstStyle/>
                    <a:p>
                      <a:r>
                        <a:rPr lang="en-US" dirty="0" err="1"/>
                        <a:t>Myilibrary</a:t>
                      </a:r>
                      <a:r>
                        <a:rPr lang="en-US" dirty="0"/>
                        <a:t> Mc-</a:t>
                      </a:r>
                      <a:r>
                        <a:rPr lang="en-US" dirty="0" err="1"/>
                        <a:t>Graw</a:t>
                      </a:r>
                      <a:r>
                        <a:rPr lang="en-US" dirty="0"/>
                        <a:t> Hill</a:t>
                      </a:r>
                    </a:p>
                  </a:txBody>
                  <a:tcPr marL="83754" marR="83754"/>
                </a:tc>
                <a:tc>
                  <a:txBody>
                    <a:bodyPr/>
                    <a:lstStyle/>
                    <a:p>
                      <a:r>
                        <a:rPr lang="en-US" dirty="0"/>
                        <a:t>1124</a:t>
                      </a:r>
                    </a:p>
                  </a:txBody>
                  <a:tcPr marL="83754" marR="83754"/>
                </a:tc>
                <a:extLst>
                  <a:ext uri="{0D108BD9-81ED-4DB2-BD59-A6C34878D82A}">
                    <a16:rowId xmlns="" xmlns:a16="http://schemas.microsoft.com/office/drawing/2014/main" val="10010"/>
                  </a:ext>
                </a:extLst>
              </a:tr>
            </a:tbl>
          </a:graphicData>
        </a:graphic>
      </p:graphicFrame>
      <p:pic>
        <p:nvPicPr>
          <p:cNvPr id="9" name="Content Placeholder 4" descr="IMG-20220602-WA0025.jpg"/>
          <p:cNvPicPr>
            <a:picLocks noChangeAspect="1"/>
          </p:cNvPicPr>
          <p:nvPr/>
        </p:nvPicPr>
        <p:blipFill>
          <a:blip r:embed="rId2" cstate="print"/>
          <a:stretch>
            <a:fillRect/>
          </a:stretch>
        </p:blipFill>
        <p:spPr>
          <a:xfrm>
            <a:off x="228600" y="228600"/>
            <a:ext cx="990600" cy="9143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59" y="425025"/>
            <a:ext cx="7543800" cy="1127761"/>
          </a:xfrm>
        </p:spPr>
        <p:txBody>
          <a:bodyPr/>
          <a:lstStyle/>
          <a:p>
            <a:pPr algn="ctr"/>
            <a:r>
              <a:rPr lang="en-US" b="1" dirty="0">
                <a:latin typeface="Times New Roman" pitchFamily="18" charset="0"/>
                <a:cs typeface="Times New Roman" pitchFamily="18" charset="0"/>
              </a:rPr>
              <a:t>Library Services Provided</a:t>
            </a:r>
          </a:p>
        </p:txBody>
      </p:sp>
      <p:sp>
        <p:nvSpPr>
          <p:cNvPr id="5" name="Content Placeholder 4"/>
          <p:cNvSpPr>
            <a:spLocks noGrp="1"/>
          </p:cNvSpPr>
          <p:nvPr>
            <p:ph idx="1"/>
          </p:nvPr>
        </p:nvSpPr>
        <p:spPr/>
        <p:txBody>
          <a:bodyPr>
            <a:normAutofit/>
          </a:bodyPr>
          <a:lstStyle/>
          <a:p>
            <a:pPr>
              <a:buNone/>
            </a:pPr>
            <a:r>
              <a:rPr lang="en-US" dirty="0">
                <a:latin typeface="Times New Roman" pitchFamily="18" charset="0"/>
                <a:cs typeface="Times New Roman" pitchFamily="18" charset="0"/>
              </a:rPr>
              <a:t>  Following Library Services have been providing for the Students and Staff:</a:t>
            </a:r>
          </a:p>
          <a:p>
            <a:pPr>
              <a:buFont typeface="Arial" panose="020B0604020202020204" pitchFamily="34" charset="0"/>
              <a:buChar char="•"/>
            </a:pPr>
            <a:r>
              <a:rPr lang="en-US" dirty="0">
                <a:latin typeface="Times New Roman" pitchFamily="18" charset="0"/>
                <a:cs typeface="Times New Roman" pitchFamily="18" charset="0"/>
              </a:rPr>
              <a:t>Circulation Service</a:t>
            </a:r>
          </a:p>
          <a:p>
            <a:pPr>
              <a:buFont typeface="Arial" panose="020B0604020202020204" pitchFamily="34" charset="0"/>
              <a:buChar char="•"/>
            </a:pPr>
            <a:r>
              <a:rPr lang="en-US" dirty="0">
                <a:latin typeface="Times New Roman" pitchFamily="18" charset="0"/>
                <a:cs typeface="Times New Roman" pitchFamily="18" charset="0"/>
              </a:rPr>
              <a:t>Reference Service</a:t>
            </a:r>
          </a:p>
          <a:p>
            <a:pPr>
              <a:buFont typeface="Arial" panose="020B0604020202020204" pitchFamily="34" charset="0"/>
              <a:buChar char="•"/>
            </a:pPr>
            <a:r>
              <a:rPr lang="en-US" dirty="0">
                <a:latin typeface="Times New Roman" pitchFamily="18" charset="0"/>
                <a:cs typeface="Times New Roman" pitchFamily="18" charset="0"/>
              </a:rPr>
              <a:t>Book Bank Facility</a:t>
            </a:r>
          </a:p>
          <a:p>
            <a:pPr>
              <a:buFont typeface="Arial" panose="020B0604020202020204" pitchFamily="34" charset="0"/>
              <a:buChar char="•"/>
            </a:pPr>
            <a:r>
              <a:rPr lang="en-US" dirty="0">
                <a:latin typeface="Times New Roman" pitchFamily="18" charset="0"/>
                <a:cs typeface="Times New Roman" pitchFamily="18" charset="0"/>
              </a:rPr>
              <a:t>Xerox Facility</a:t>
            </a:r>
          </a:p>
          <a:p>
            <a:pPr>
              <a:buFont typeface="Arial" panose="020B0604020202020204" pitchFamily="34" charset="0"/>
              <a:buChar char="•"/>
            </a:pPr>
            <a:r>
              <a:rPr lang="en-US" dirty="0">
                <a:latin typeface="Times New Roman" pitchFamily="18" charset="0"/>
                <a:cs typeface="Times New Roman" pitchFamily="18" charset="0"/>
              </a:rPr>
              <a:t>Internet Facility</a:t>
            </a:r>
          </a:p>
          <a:p>
            <a:pPr>
              <a:buFont typeface="Arial" panose="020B0604020202020204" pitchFamily="34" charset="0"/>
              <a:buChar char="•"/>
            </a:pPr>
            <a:r>
              <a:rPr lang="en-US" dirty="0">
                <a:latin typeface="Times New Roman" pitchFamily="18" charset="0"/>
                <a:cs typeface="Times New Roman" pitchFamily="18" charset="0"/>
              </a:rPr>
              <a:t>Weeding Out</a:t>
            </a:r>
          </a:p>
          <a:p>
            <a:pPr>
              <a:buFont typeface="Arial" panose="020B0604020202020204" pitchFamily="34" charset="0"/>
              <a:buChar char="•"/>
            </a:pPr>
            <a:r>
              <a:rPr lang="en-US" dirty="0">
                <a:latin typeface="Times New Roman" pitchFamily="18" charset="0"/>
                <a:cs typeface="Times New Roman" pitchFamily="18" charset="0"/>
              </a:rPr>
              <a:t>OPAC (Online Public Access Catalogue)</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6" name="Content Placeholder 4" descr="IMG-20220602-WA0025.jpg"/>
          <p:cNvPicPr>
            <a:picLocks noChangeAspect="1"/>
          </p:cNvPicPr>
          <p:nvPr/>
        </p:nvPicPr>
        <p:blipFill>
          <a:blip r:embed="rId2" cstate="print"/>
          <a:stretch>
            <a:fillRect/>
          </a:stretch>
        </p:blipFill>
        <p:spPr>
          <a:xfrm>
            <a:off x="152400" y="228600"/>
            <a:ext cx="990600" cy="9143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Library Services - Circulation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480486032"/>
              </p:ext>
            </p:extLst>
          </p:nvPr>
        </p:nvGraphicFramePr>
        <p:xfrm>
          <a:off x="822325" y="1846263"/>
          <a:ext cx="7543800" cy="3020377"/>
        </p:xfrm>
        <a:graphic>
          <a:graphicData uri="http://schemas.openxmlformats.org/drawingml/2006/table">
            <a:tbl>
              <a:tblPr firstRow="1" bandRow="1">
                <a:tableStyleId>{5C22544A-7EE6-4342-B048-85BDC9FD1C3A}</a:tableStyleId>
              </a:tblPr>
              <a:tblGrid>
                <a:gridCol w="7543800">
                  <a:extLst>
                    <a:ext uri="{9D8B030D-6E8A-4147-A177-3AD203B41FA5}">
                      <a16:colId xmlns=""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Lending Service to Students and Staff:</a:t>
                      </a:r>
                    </a:p>
                    <a:p>
                      <a:endParaRPr lang="en-US" dirty="0"/>
                    </a:p>
                  </a:txBody>
                  <a:tcPr marL="83820" marR="83820"/>
                </a:tc>
                <a:extLst>
                  <a:ext uri="{0D108BD9-81ED-4DB2-BD59-A6C34878D82A}">
                    <a16:rowId xmlns="" xmlns:a16="http://schemas.microsoft.com/office/drawing/2014/main" val="10000"/>
                  </a:ext>
                </a:extLst>
              </a:tr>
              <a:tr h="370840">
                <a:tc>
                  <a:txBody>
                    <a:bodyPr/>
                    <a:lstStyle/>
                    <a:p>
                      <a:r>
                        <a:rPr lang="en-US" dirty="0">
                          <a:solidFill>
                            <a:schemeClr val="bg1"/>
                          </a:solidFill>
                        </a:rPr>
                        <a:t>User                                       No.</a:t>
                      </a:r>
                      <a:r>
                        <a:rPr lang="en-US" baseline="0" dirty="0">
                          <a:solidFill>
                            <a:schemeClr val="bg1"/>
                          </a:solidFill>
                        </a:rPr>
                        <a:t> of Books                            Time period</a:t>
                      </a:r>
                      <a:endParaRPr lang="en-US" dirty="0">
                        <a:solidFill>
                          <a:schemeClr val="bg1"/>
                        </a:solidFill>
                      </a:endParaRPr>
                    </a:p>
                  </a:txBody>
                  <a:tcPr marL="83820" marR="83820">
                    <a:solidFill>
                      <a:schemeClr val="accent3">
                        <a:lumMod val="75000"/>
                      </a:schemeClr>
                    </a:solidFill>
                  </a:tcPr>
                </a:tc>
                <a:extLst>
                  <a:ext uri="{0D108BD9-81ED-4DB2-BD59-A6C34878D82A}">
                    <a16:rowId xmlns="" xmlns:a16="http://schemas.microsoft.com/office/drawing/2014/main" val="10001"/>
                  </a:ext>
                </a:extLst>
              </a:tr>
              <a:tr h="370840">
                <a:tc>
                  <a:txBody>
                    <a:bodyPr/>
                    <a:lstStyle/>
                    <a:p>
                      <a:r>
                        <a:rPr lang="en-US" dirty="0"/>
                        <a:t>Students                                   2 Books                                  One Month</a:t>
                      </a:r>
                    </a:p>
                  </a:txBody>
                  <a:tcPr marL="83820" marR="83820"/>
                </a:tc>
                <a:extLst>
                  <a:ext uri="{0D108BD9-81ED-4DB2-BD59-A6C34878D82A}">
                    <a16:rowId xmlns="" xmlns:a16="http://schemas.microsoft.com/office/drawing/2014/main" val="10002"/>
                  </a:ext>
                </a:extLst>
              </a:tr>
              <a:tr h="370840">
                <a:tc>
                  <a:txBody>
                    <a:bodyPr/>
                    <a:lstStyle/>
                    <a:p>
                      <a:r>
                        <a:rPr lang="en-US" dirty="0"/>
                        <a:t>Faculty                                      10 Books                                  One Year</a:t>
                      </a:r>
                    </a:p>
                  </a:txBody>
                  <a:tcPr marL="83820" marR="83820"/>
                </a:tc>
                <a:extLst>
                  <a:ext uri="{0D108BD9-81ED-4DB2-BD59-A6C34878D82A}">
                    <a16:rowId xmlns="" xmlns:a16="http://schemas.microsoft.com/office/drawing/2014/main" val="10003"/>
                  </a:ext>
                </a:extLst>
              </a:tr>
              <a:tr h="370840">
                <a:tc>
                  <a:txBody>
                    <a:bodyPr/>
                    <a:lstStyle/>
                    <a:p>
                      <a:r>
                        <a:rPr lang="en-US" dirty="0"/>
                        <a:t>Staff</a:t>
                      </a:r>
                      <a:r>
                        <a:rPr lang="en-US" baseline="0" dirty="0"/>
                        <a:t>                                           5 Books                                    One year</a:t>
                      </a:r>
                      <a:endParaRPr lang="en-US" dirty="0"/>
                    </a:p>
                  </a:txBody>
                  <a:tcPr marL="83820" marR="83820"/>
                </a:tc>
                <a:extLst>
                  <a:ext uri="{0D108BD9-81ED-4DB2-BD59-A6C34878D82A}">
                    <a16:rowId xmlns="" xmlns:a16="http://schemas.microsoft.com/office/drawing/2014/main" val="10004"/>
                  </a:ext>
                </a:extLst>
              </a:tr>
              <a:tr h="434657">
                <a:tc>
                  <a:txBody>
                    <a:bodyPr/>
                    <a:lstStyle/>
                    <a:p>
                      <a:endParaRPr lang="en-US" dirty="0"/>
                    </a:p>
                  </a:txBody>
                  <a:tcPr marL="83820" marR="83820"/>
                </a:tc>
                <a:extLst>
                  <a:ext uri="{0D108BD9-81ED-4DB2-BD59-A6C34878D82A}">
                    <a16:rowId xmlns="" xmlns:a16="http://schemas.microsoft.com/office/drawing/2014/main" val="10005"/>
                  </a:ext>
                </a:extLst>
              </a:tr>
              <a:tr h="370840">
                <a:tc>
                  <a:txBody>
                    <a:bodyPr/>
                    <a:lstStyle/>
                    <a:p>
                      <a:endParaRPr lang="en-US" dirty="0"/>
                    </a:p>
                  </a:txBody>
                  <a:tcPr marL="83820" marR="83820"/>
                </a:tc>
                <a:extLst>
                  <a:ext uri="{0D108BD9-81ED-4DB2-BD59-A6C34878D82A}">
                    <a16:rowId xmlns="" xmlns:a16="http://schemas.microsoft.com/office/drawing/2014/main" val="10006"/>
                  </a:ext>
                </a:extLst>
              </a:tr>
            </a:tbl>
          </a:graphicData>
        </a:graphic>
      </p:graphicFrame>
      <p:pic>
        <p:nvPicPr>
          <p:cNvPr id="5" name="Content Placeholder 4" descr="IMG-20220602-WA0025.jpg"/>
          <p:cNvPicPr>
            <a:picLocks noChangeAspect="1"/>
          </p:cNvPicPr>
          <p:nvPr/>
        </p:nvPicPr>
        <p:blipFill>
          <a:blip r:embed="rId2" cstate="print"/>
          <a:stretch>
            <a:fillRect/>
          </a:stretch>
        </p:blipFill>
        <p:spPr>
          <a:xfrm>
            <a:off x="228600" y="228600"/>
            <a:ext cx="762000" cy="76200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Times New Roman" panose="02020603050405020304" pitchFamily="18" charset="0"/>
                <a:cs typeface="Times New Roman" panose="02020603050405020304" pitchFamily="18" charset="0"/>
              </a:rPr>
              <a:t>Library Services - Circulation</a:t>
            </a:r>
          </a:p>
        </p:txBody>
      </p:sp>
      <p:sp>
        <p:nvSpPr>
          <p:cNvPr id="3" name="Content Placeholder 2"/>
          <p:cNvSpPr>
            <a:spLocks noGrp="1"/>
          </p:cNvSpPr>
          <p:nvPr>
            <p:ph idx="1"/>
          </p:nvPr>
        </p:nvSpPr>
        <p:spPr/>
        <p:txBody>
          <a:bodyPr/>
          <a:lstStyle/>
          <a:p>
            <a:pPr algn="just">
              <a:buFont typeface="Arial" panose="020B0604020202020204" pitchFamily="34" charset="0"/>
              <a:buChar char="•"/>
            </a:pPr>
            <a:endParaRPr lang="en-US" dirty="0"/>
          </a:p>
          <a:p>
            <a:pPr algn="just">
              <a:buFont typeface="Arial" panose="020B0604020202020204" pitchFamily="34" charset="0"/>
              <a:buChar char="•"/>
            </a:pPr>
            <a:r>
              <a:rPr lang="en-US" dirty="0"/>
              <a:t>Circulation is fully Automated using SOUL3.0 Software of INFLIBNET.</a:t>
            </a:r>
          </a:p>
          <a:p>
            <a:pPr algn="just">
              <a:buFont typeface="Arial" panose="020B0604020202020204" pitchFamily="34" charset="0"/>
              <a:buChar char="•"/>
            </a:pPr>
            <a:r>
              <a:rPr lang="en-US" dirty="0"/>
              <a:t>All the books have been Bar-coded.</a:t>
            </a:r>
          </a:p>
          <a:p>
            <a:pPr algn="just">
              <a:buFont typeface="Arial" panose="020B0604020202020204" pitchFamily="34" charset="0"/>
              <a:buChar char="•"/>
            </a:pPr>
            <a:r>
              <a:rPr lang="en-US" dirty="0"/>
              <a:t>All students are issued bar-coded Library </a:t>
            </a:r>
            <a:r>
              <a:rPr lang="en-US" dirty="0" smtClean="0"/>
              <a:t>Cards. After </a:t>
            </a:r>
            <a:r>
              <a:rPr lang="en-US" dirty="0"/>
              <a:t>completing the admission process  at the beginning of the academic </a:t>
            </a:r>
            <a:r>
              <a:rPr lang="en-US" dirty="0" smtClean="0"/>
              <a:t>year students can download their Identity Cards from the college website by logging in their account.</a:t>
            </a:r>
            <a:endParaRPr lang="en-US" dirty="0"/>
          </a:p>
          <a:p>
            <a:pPr algn="just">
              <a:buFont typeface="Arial" panose="020B0604020202020204" pitchFamily="34" charset="0"/>
              <a:buChar char="•"/>
            </a:pPr>
            <a:r>
              <a:rPr lang="en-US" dirty="0"/>
              <a:t>Staff Members have also been issued Bar-coded Identity Cards.</a:t>
            </a:r>
          </a:p>
          <a:p>
            <a:endParaRPr lang="en-US" dirty="0"/>
          </a:p>
        </p:txBody>
      </p:sp>
      <p:pic>
        <p:nvPicPr>
          <p:cNvPr id="4" name="Content Placeholder 4" descr="IMG-20220602-WA0025.jpg"/>
          <p:cNvPicPr>
            <a:picLocks noChangeAspect="1"/>
          </p:cNvPicPr>
          <p:nvPr/>
        </p:nvPicPr>
        <p:blipFill>
          <a:blip r:embed="rId2" cstate="print"/>
          <a:stretch>
            <a:fillRect/>
          </a:stretch>
        </p:blipFill>
        <p:spPr>
          <a:xfrm>
            <a:off x="228600" y="669082"/>
            <a:ext cx="762000" cy="685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933" y="599115"/>
            <a:ext cx="7544827" cy="914399"/>
          </a:xfrm>
        </p:spPr>
        <p:txBody>
          <a:bodyPr>
            <a:normAutofit/>
          </a:bodyPr>
          <a:lstStyle/>
          <a:p>
            <a:pPr algn="ctr"/>
            <a:r>
              <a:rPr lang="en-US" sz="3600" b="1" dirty="0">
                <a:latin typeface="Times New Roman" pitchFamily="18" charset="0"/>
                <a:cs typeface="Times New Roman" pitchFamily="18" charset="0"/>
              </a:rPr>
              <a:t>Library Services - Reference Service</a:t>
            </a:r>
          </a:p>
        </p:txBody>
      </p:sp>
      <p:sp>
        <p:nvSpPr>
          <p:cNvPr id="3" name="Content Placeholder 2"/>
          <p:cNvSpPr>
            <a:spLocks noGrp="1"/>
          </p:cNvSpPr>
          <p:nvPr>
            <p:ph idx="1"/>
          </p:nvPr>
        </p:nvSpPr>
        <p:spPr/>
        <p:txBody>
          <a:bodyPr/>
          <a:lstStyle/>
          <a:p>
            <a:pPr algn="just"/>
            <a:endParaRPr lang="en-US"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Our Library have a good collection of reference materials such as Encyclopedias, Dictionaries, Thesaurus, Yearbooks, General Studies Manuals, Atlases, etc.</a:t>
            </a:r>
          </a:p>
          <a:p>
            <a:pPr algn="just"/>
            <a:r>
              <a:rPr lang="en-US" sz="2400" dirty="0">
                <a:latin typeface="Times New Roman" pitchFamily="18" charset="0"/>
                <a:cs typeface="Times New Roman" pitchFamily="18" charset="0"/>
              </a:rPr>
              <a:t>Whenever there is an information need for students and faculty, Library Staff are helping them to find and use it.</a:t>
            </a:r>
          </a:p>
        </p:txBody>
      </p:sp>
      <p:pic>
        <p:nvPicPr>
          <p:cNvPr id="4" name="Content Placeholder 4" descr="IMG-20220602-WA0025.jpg"/>
          <p:cNvPicPr>
            <a:picLocks noChangeAspect="1"/>
          </p:cNvPicPr>
          <p:nvPr/>
        </p:nvPicPr>
        <p:blipFill>
          <a:blip r:embed="rId2" cstate="print"/>
          <a:stretch>
            <a:fillRect/>
          </a:stretch>
        </p:blipFill>
        <p:spPr>
          <a:xfrm>
            <a:off x="152400" y="341435"/>
            <a:ext cx="990600" cy="91439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Services – Book Bank Facility</a:t>
            </a:r>
          </a:p>
        </p:txBody>
      </p:sp>
      <p:sp>
        <p:nvSpPr>
          <p:cNvPr id="5" name="Content Placeholder 4"/>
          <p:cNvSpPr>
            <a:spLocks noGrp="1"/>
          </p:cNvSpPr>
          <p:nvPr>
            <p:ph idx="1"/>
          </p:nvPr>
        </p:nvSpPr>
        <p:spPr/>
        <p:txBody>
          <a:bodyPr>
            <a:normAutofit/>
          </a:bodyPr>
          <a:lstStyle/>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Book Bank Facility is one of the important facility for students coming from underprivileged sections of the society.</a:t>
            </a:r>
          </a:p>
          <a:p>
            <a:pPr algn="just"/>
            <a:r>
              <a:rPr lang="en-US" dirty="0">
                <a:latin typeface="Times New Roman" pitchFamily="18" charset="0"/>
                <a:cs typeface="Times New Roman" pitchFamily="18" charset="0"/>
              </a:rPr>
              <a:t>Our college provides book bank facility for SC/ ST/ OBC/ IRDP Students.</a:t>
            </a:r>
          </a:p>
          <a:p>
            <a:pPr algn="just"/>
            <a:r>
              <a:rPr lang="en-US" dirty="0">
                <a:latin typeface="Times New Roman" pitchFamily="18" charset="0"/>
                <a:cs typeface="Times New Roman" pitchFamily="18" charset="0"/>
              </a:rPr>
              <a:t>Books are issued to these Students for the year at the beginning of the Session/ Semester on the recommendation of the Book Bank Committee .</a:t>
            </a:r>
          </a:p>
        </p:txBody>
      </p:sp>
      <p:pic>
        <p:nvPicPr>
          <p:cNvPr id="6" name="Content Placeholder 4" descr="IMG-20220602-WA0025.jpg"/>
          <p:cNvPicPr>
            <a:picLocks noChangeAspect="1"/>
          </p:cNvPicPr>
          <p:nvPr/>
        </p:nvPicPr>
        <p:blipFill>
          <a:blip r:embed="rId2" cstate="print"/>
          <a:stretch>
            <a:fillRect/>
          </a:stretch>
        </p:blipFill>
        <p:spPr>
          <a:xfrm>
            <a:off x="152400" y="208052"/>
            <a:ext cx="990600" cy="91439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Vision of the Library</a:t>
            </a:r>
          </a:p>
        </p:txBody>
      </p:sp>
      <p:sp>
        <p:nvSpPr>
          <p:cNvPr id="3" name="Content Placeholder 2"/>
          <p:cNvSpPr>
            <a:spLocks noGrp="1"/>
          </p:cNvSpPr>
          <p:nvPr>
            <p:ph idx="1"/>
          </p:nvPr>
        </p:nvSpPr>
        <p:spPr>
          <a:xfrm>
            <a:off x="838371" y="2057400"/>
            <a:ext cx="7543801" cy="4023360"/>
          </a:xfrm>
        </p:spPr>
        <p:txBody>
          <a:bodyPr/>
          <a:lstStyle/>
          <a:p>
            <a:pPr algn="just"/>
            <a:r>
              <a:rPr lang="en-US" dirty="0"/>
              <a:t>To Serve as a Knowledge Hub of the College</a:t>
            </a:r>
          </a:p>
          <a:p>
            <a:pPr algn="just"/>
            <a:endParaRPr lang="en-US" dirty="0"/>
          </a:p>
          <a:p>
            <a:pPr algn="just"/>
            <a:r>
              <a:rPr lang="en-US" dirty="0"/>
              <a:t>To Inculcate Reading Habits among the Students and Teaching Community.</a:t>
            </a:r>
          </a:p>
          <a:p>
            <a:pPr algn="just"/>
            <a:endParaRPr lang="en-US" dirty="0"/>
          </a:p>
          <a:p>
            <a:pPr algn="just"/>
            <a:r>
              <a:rPr lang="en-US" dirty="0"/>
              <a:t>To Help Students to Enrich their Knowledge to achieve their goals and Create better world for themselves.</a:t>
            </a:r>
          </a:p>
        </p:txBody>
      </p:sp>
      <p:pic>
        <p:nvPicPr>
          <p:cNvPr id="4" name="Content Placeholder 4" descr="IMG-20220602-WA0025.jpg"/>
          <p:cNvPicPr>
            <a:picLocks noChangeAspect="1"/>
          </p:cNvPicPr>
          <p:nvPr/>
        </p:nvPicPr>
        <p:blipFill>
          <a:blip r:embed="rId2" cstate="print"/>
          <a:stretch>
            <a:fillRect/>
          </a:stretch>
        </p:blipFill>
        <p:spPr>
          <a:xfrm>
            <a:off x="762001" y="304801"/>
            <a:ext cx="990600" cy="914399"/>
          </a:xfrm>
          <a:prstGeom prst="rect">
            <a:avLst/>
          </a:prstGeom>
        </p:spPr>
      </p:pic>
      <p:pic>
        <p:nvPicPr>
          <p:cNvPr id="5" name="Picture 4" descr="20230415_080114 (1).jpg"/>
          <p:cNvPicPr>
            <a:picLocks noChangeAspect="1"/>
          </p:cNvPicPr>
          <p:nvPr/>
        </p:nvPicPr>
        <p:blipFill>
          <a:blip r:embed="rId3" cstate="print"/>
          <a:stretch>
            <a:fillRect/>
          </a:stretch>
        </p:blipFill>
        <p:spPr>
          <a:xfrm>
            <a:off x="6934200" y="5029200"/>
            <a:ext cx="1778071" cy="116385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itchFamily="18" charset="0"/>
                <a:cs typeface="Times New Roman" pitchFamily="18" charset="0"/>
              </a:rPr>
              <a:t>Library Services – Xerox Facility</a:t>
            </a:r>
            <a:endParaRPr lang="en-US" sz="40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endParaRPr lang="en-US" dirty="0">
              <a:latin typeface="Times New Roman" pitchFamily="18" charset="0"/>
              <a:cs typeface="Times New Roman" pitchFamily="18" charset="0"/>
            </a:endParaRPr>
          </a:p>
          <a:p>
            <a:pPr>
              <a:buFont typeface="Arial" panose="020B0604020202020204" pitchFamily="34" charset="0"/>
              <a:buChar char="•"/>
            </a:pPr>
            <a:r>
              <a:rPr lang="en-US" dirty="0">
                <a:latin typeface="Times New Roman" pitchFamily="18" charset="0"/>
                <a:cs typeface="Times New Roman" pitchFamily="18" charset="0"/>
              </a:rPr>
              <a:t>Xerox facility is provided to Students and Staff in the Library.</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7" name="Content Placeholder 6" descr="20230414_212450.jpg"/>
          <p:cNvPicPr>
            <a:picLocks noGrp="1" noChangeAspect="1"/>
          </p:cNvPicPr>
          <p:nvPr>
            <p:ph sz="half" idx="2"/>
          </p:nvPr>
        </p:nvPicPr>
        <p:blipFill>
          <a:blip r:embed="rId2"/>
          <a:stretch>
            <a:fillRect/>
          </a:stretch>
        </p:blipFill>
        <p:spPr>
          <a:xfrm>
            <a:off x="4664075" y="2333854"/>
            <a:ext cx="3702050" cy="3047543"/>
          </a:xfrm>
        </p:spPr>
      </p:pic>
      <p:pic>
        <p:nvPicPr>
          <p:cNvPr id="4" name="Content Placeholder 4" descr="IMG-20220602-WA0025.jpg">
            <a:extLst>
              <a:ext uri="{FF2B5EF4-FFF2-40B4-BE49-F238E27FC236}">
                <a16:creationId xmlns="" xmlns:a16="http://schemas.microsoft.com/office/drawing/2014/main" id="{29F3292B-DECA-F8A8-240B-A25C5CAFEAA1}"/>
              </a:ext>
            </a:extLst>
          </p:cNvPr>
          <p:cNvPicPr>
            <a:picLocks noChangeAspect="1"/>
          </p:cNvPicPr>
          <p:nvPr/>
        </p:nvPicPr>
        <p:blipFill>
          <a:blip r:embed="rId3" cstate="print"/>
          <a:stretch>
            <a:fillRect/>
          </a:stretch>
        </p:blipFill>
        <p:spPr>
          <a:xfrm>
            <a:off x="76200" y="286604"/>
            <a:ext cx="990600" cy="9143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6056"/>
            <a:ext cx="7543800" cy="1450757"/>
          </a:xfrm>
        </p:spPr>
        <p:txBody>
          <a:bodyPr>
            <a:normAutofit/>
          </a:bodyPr>
          <a:lstStyle/>
          <a:p>
            <a:pPr algn="ctr"/>
            <a:r>
              <a:rPr lang="en-US" sz="3800" b="1" dirty="0">
                <a:latin typeface="Times New Roman" pitchFamily="18" charset="0"/>
                <a:cs typeface="Times New Roman" pitchFamily="18" charset="0"/>
              </a:rPr>
              <a:t>Library Services – Internet Facility</a:t>
            </a:r>
          </a:p>
        </p:txBody>
      </p:sp>
      <p:sp>
        <p:nvSpPr>
          <p:cNvPr id="3" name="Content Placeholder 2"/>
          <p:cNvSpPr>
            <a:spLocks noGrp="1"/>
          </p:cNvSpPr>
          <p:nvPr>
            <p:ph idx="1"/>
          </p:nvPr>
        </p:nvSpPr>
        <p:spPr/>
        <p:txBody>
          <a:bodyPr/>
          <a:lstStyle/>
          <a:p>
            <a:pPr algn="just"/>
            <a:r>
              <a:rPr lang="en-US" dirty="0">
                <a:latin typeface="Times New Roman" pitchFamily="18" charset="0"/>
                <a:cs typeface="Times New Roman" pitchFamily="18" charset="0"/>
              </a:rPr>
              <a:t>Students and Staff can access N-LIST and other electronic resources on the systems installed in </a:t>
            </a:r>
            <a:r>
              <a:rPr lang="en-US" b="1" dirty="0">
                <a:latin typeface="Times New Roman" pitchFamily="18" charset="0"/>
                <a:cs typeface="Times New Roman" pitchFamily="18" charset="0"/>
              </a:rPr>
              <a:t>Library Computer Center</a:t>
            </a:r>
            <a:r>
              <a:rPr lang="en-US" dirty="0">
                <a:latin typeface="Times New Roman" pitchFamily="18" charset="0"/>
                <a:cs typeface="Times New Roman" pitchFamily="18" charset="0"/>
              </a:rPr>
              <a:t>.</a:t>
            </a:r>
          </a:p>
        </p:txBody>
      </p:sp>
      <p:pic>
        <p:nvPicPr>
          <p:cNvPr id="4" name="Content Placeholder 4" descr="IMG-20220602-WA0025.jpg"/>
          <p:cNvPicPr>
            <a:picLocks noChangeAspect="1"/>
          </p:cNvPicPr>
          <p:nvPr/>
        </p:nvPicPr>
        <p:blipFill>
          <a:blip r:embed="rId2" cstate="print"/>
          <a:stretch>
            <a:fillRect/>
          </a:stretch>
        </p:blipFill>
        <p:spPr>
          <a:xfrm>
            <a:off x="281940" y="116056"/>
            <a:ext cx="990600" cy="914399"/>
          </a:xfrm>
          <a:prstGeom prst="rect">
            <a:avLst/>
          </a:prstGeom>
        </p:spPr>
      </p:pic>
      <p:pic>
        <p:nvPicPr>
          <p:cNvPr id="5" name="Picture 4" descr="20230415_124253.jpg"/>
          <p:cNvPicPr>
            <a:picLocks noChangeAspect="1"/>
          </p:cNvPicPr>
          <p:nvPr/>
        </p:nvPicPr>
        <p:blipFill>
          <a:blip r:embed="rId3" cstate="print"/>
          <a:stretch>
            <a:fillRect/>
          </a:stretch>
        </p:blipFill>
        <p:spPr>
          <a:xfrm>
            <a:off x="822959" y="2750887"/>
            <a:ext cx="7696200" cy="3124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Services – Weeding Out Policy</a:t>
            </a:r>
          </a:p>
        </p:txBody>
      </p:sp>
      <p:sp>
        <p:nvSpPr>
          <p:cNvPr id="3" name="Content Placeholder 2"/>
          <p:cNvSpPr>
            <a:spLocks noGrp="1"/>
          </p:cNvSpPr>
          <p:nvPr>
            <p:ph idx="1"/>
          </p:nvPr>
        </p:nvSpPr>
        <p:spPr/>
        <p:txBody>
          <a:bodyPr>
            <a:normAutofit/>
          </a:bodyPr>
          <a:lstStyle/>
          <a:p>
            <a:pPr algn="just"/>
            <a:endParaRPr lang="en-US"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We follow the Government guidelines and rules to write off the unserviceable books and other materials.</a:t>
            </a:r>
          </a:p>
          <a:p>
            <a:pPr algn="just"/>
            <a:r>
              <a:rPr lang="en-US" sz="2800" dirty="0">
                <a:latin typeface="Times New Roman" pitchFamily="18" charset="0"/>
                <a:cs typeface="Times New Roman" pitchFamily="18" charset="0"/>
              </a:rPr>
              <a:t>Every year at the time of Stock Verification, brittle, old and out of syllabus unused books will be  identified and report with cost analysis will be prepared to write off the same in consultation with the Library Advisory Committee.</a:t>
            </a:r>
          </a:p>
        </p:txBody>
      </p:sp>
      <p:pic>
        <p:nvPicPr>
          <p:cNvPr id="4" name="Content Placeholder 4" descr="IMG-20220602-WA0025.jpg"/>
          <p:cNvPicPr>
            <a:picLocks noChangeAspect="1"/>
          </p:cNvPicPr>
          <p:nvPr/>
        </p:nvPicPr>
        <p:blipFill>
          <a:blip r:embed="rId2" cstate="print"/>
          <a:stretch>
            <a:fillRect/>
          </a:stretch>
        </p:blipFill>
        <p:spPr>
          <a:xfrm>
            <a:off x="228600" y="304801"/>
            <a:ext cx="762000" cy="685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latin typeface="Times New Roman" pitchFamily="18" charset="0"/>
                <a:cs typeface="Times New Roman" pitchFamily="18" charset="0"/>
              </a:rPr>
              <a:t>Library Best Practices –              Library Automation</a:t>
            </a:r>
          </a:p>
        </p:txBody>
      </p:sp>
      <p:sp>
        <p:nvSpPr>
          <p:cNvPr id="3" name="Content Placeholder 2"/>
          <p:cNvSpPr>
            <a:spLocks noGrp="1"/>
          </p:cNvSpPr>
          <p:nvPr>
            <p:ph idx="1"/>
          </p:nvPr>
        </p:nvSpPr>
        <p:spPr>
          <a:xfrm>
            <a:off x="822960" y="1981200"/>
            <a:ext cx="7543801" cy="4023360"/>
          </a:xfrm>
        </p:spPr>
        <p:txBody>
          <a:bodyPr>
            <a:normAutofit lnSpcReduction="10000"/>
          </a:bodyPr>
          <a:lstStyle/>
          <a:p>
            <a:pPr algn="just">
              <a:spcBef>
                <a:spcPts val="600"/>
              </a:spcBef>
              <a:spcAft>
                <a:spcPts val="0"/>
              </a:spcAft>
            </a:pPr>
            <a:r>
              <a:rPr lang="en-US" sz="2400" dirty="0">
                <a:latin typeface="Times New Roman" pitchFamily="18" charset="0"/>
                <a:cs typeface="Times New Roman" pitchFamily="18" charset="0"/>
              </a:rPr>
              <a:t>Our Library uses the Library Management Software </a:t>
            </a:r>
            <a:r>
              <a:rPr lang="en-US" sz="2400" b="1" dirty="0">
                <a:latin typeface="Times New Roman" pitchFamily="18" charset="0"/>
                <a:cs typeface="Times New Roman" pitchFamily="18" charset="0"/>
              </a:rPr>
              <a:t>SOUL3.0 </a:t>
            </a:r>
            <a:r>
              <a:rPr lang="en-US" sz="2400" dirty="0">
                <a:latin typeface="Times New Roman" pitchFamily="18" charset="0"/>
                <a:cs typeface="Times New Roman" pitchFamily="18" charset="0"/>
              </a:rPr>
              <a:t>developed by Information Library Network (INFLIBNET) Ahmedabad.</a:t>
            </a:r>
          </a:p>
          <a:p>
            <a:pPr algn="just">
              <a:spcBef>
                <a:spcPts val="600"/>
              </a:spcBef>
              <a:spcAft>
                <a:spcPts val="0"/>
              </a:spcAft>
            </a:pPr>
            <a:r>
              <a:rPr lang="en-US" sz="2400" dirty="0">
                <a:latin typeface="Times New Roman" pitchFamily="18" charset="0"/>
                <a:cs typeface="Times New Roman" pitchFamily="18" charset="0"/>
              </a:rPr>
              <a:t>At present Circulation is fully automated.</a:t>
            </a:r>
          </a:p>
          <a:p>
            <a:pPr algn="just">
              <a:spcBef>
                <a:spcPts val="600"/>
              </a:spcBef>
              <a:spcAft>
                <a:spcPts val="0"/>
              </a:spcAft>
            </a:pPr>
            <a:r>
              <a:rPr lang="en-US" sz="2400" dirty="0">
                <a:latin typeface="Times New Roman" pitchFamily="18" charset="0"/>
                <a:cs typeface="Times New Roman" pitchFamily="18" charset="0"/>
              </a:rPr>
              <a:t>OPAC can be consulted on the systems attached through LAN in the Library.</a:t>
            </a:r>
          </a:p>
          <a:p>
            <a:pPr algn="just">
              <a:spcBef>
                <a:spcPts val="600"/>
              </a:spcBef>
              <a:spcAft>
                <a:spcPts val="0"/>
              </a:spcAft>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spcBef>
                <a:spcPts val="600"/>
              </a:spcBef>
              <a:spcAft>
                <a:spcPts val="0"/>
              </a:spcAft>
            </a:pPr>
            <a:r>
              <a:rPr lang="en-US" sz="2400" dirty="0" err="1">
                <a:latin typeface="Times New Roman" pitchFamily="18" charset="0"/>
                <a:cs typeface="Times New Roman" pitchFamily="18" charset="0"/>
              </a:rPr>
              <a:t>WebOPAC</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available </a:t>
            </a:r>
          </a:p>
          <a:p>
            <a:pPr algn="just">
              <a:spcBef>
                <a:spcPts val="600"/>
              </a:spcBef>
              <a:spcAft>
                <a:spcPts val="0"/>
              </a:spcAft>
            </a:pPr>
            <a:r>
              <a:rPr lang="en-US" sz="2400" dirty="0">
                <a:latin typeface="Times New Roman" pitchFamily="18" charset="0"/>
                <a:cs typeface="Times New Roman" pitchFamily="18" charset="0"/>
              </a:rPr>
              <a:t>through Internet / College </a:t>
            </a:r>
          </a:p>
          <a:p>
            <a:pPr algn="just">
              <a:spcBef>
                <a:spcPts val="600"/>
              </a:spcBef>
              <a:spcAft>
                <a:spcPts val="0"/>
              </a:spcAft>
            </a:pPr>
            <a:r>
              <a:rPr lang="en-US" sz="2400" dirty="0">
                <a:latin typeface="Times New Roman" pitchFamily="18" charset="0"/>
                <a:cs typeface="Times New Roman" pitchFamily="18" charset="0"/>
              </a:rPr>
              <a:t>Website and can be consulted </a:t>
            </a:r>
          </a:p>
          <a:p>
            <a:pPr algn="just">
              <a:spcBef>
                <a:spcPts val="600"/>
              </a:spcBef>
              <a:spcAft>
                <a:spcPts val="0"/>
              </a:spcAft>
            </a:pPr>
            <a:r>
              <a:rPr lang="en-US" sz="2400" dirty="0">
                <a:latin typeface="Times New Roman" pitchFamily="18" charset="0"/>
                <a:cs typeface="Times New Roman" pitchFamily="18" charset="0"/>
              </a:rPr>
              <a:t>24*7 on any device.</a:t>
            </a:r>
          </a:p>
        </p:txBody>
      </p:sp>
      <p:pic>
        <p:nvPicPr>
          <p:cNvPr id="4" name="Content Placeholder 4" descr="IMG-20220602-WA0025.jpg"/>
          <p:cNvPicPr>
            <a:picLocks noChangeAspect="1"/>
          </p:cNvPicPr>
          <p:nvPr/>
        </p:nvPicPr>
        <p:blipFill>
          <a:blip r:embed="rId2" cstate="print"/>
          <a:stretch>
            <a:fillRect/>
          </a:stretch>
        </p:blipFill>
        <p:spPr>
          <a:xfrm>
            <a:off x="228600" y="152400"/>
            <a:ext cx="990600" cy="914399"/>
          </a:xfrm>
          <a:prstGeom prst="rect">
            <a:avLst/>
          </a:prstGeom>
        </p:spPr>
      </p:pic>
      <p:pic>
        <p:nvPicPr>
          <p:cNvPr id="5" name="Picture 4" descr="20230414_205324.jpg"/>
          <p:cNvPicPr>
            <a:picLocks noChangeAspect="1"/>
          </p:cNvPicPr>
          <p:nvPr/>
        </p:nvPicPr>
        <p:blipFill>
          <a:blip r:embed="rId3"/>
          <a:stretch>
            <a:fillRect/>
          </a:stretch>
        </p:blipFill>
        <p:spPr>
          <a:xfrm>
            <a:off x="4616264" y="3992880"/>
            <a:ext cx="4191000" cy="206497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latin typeface="Times New Roman" pitchFamily="18" charset="0"/>
                <a:cs typeface="Times New Roman" pitchFamily="18" charset="0"/>
              </a:rPr>
              <a:t>WebOPAC</a:t>
            </a:r>
            <a:r>
              <a:rPr lang="en-US" b="1" dirty="0">
                <a:latin typeface="Times New Roman" pitchFamily="18" charset="0"/>
                <a:cs typeface="Times New Roman" pitchFamily="18" charset="0"/>
              </a:rPr>
              <a:t>  Search Interface</a:t>
            </a:r>
          </a:p>
        </p:txBody>
      </p:sp>
      <p:pic>
        <p:nvPicPr>
          <p:cNvPr id="4" name="Content Placeholder 3" descr="20230413_152425.jpg"/>
          <p:cNvPicPr>
            <a:picLocks noGrp="1" noChangeAspect="1"/>
          </p:cNvPicPr>
          <p:nvPr>
            <p:ph idx="1"/>
          </p:nvPr>
        </p:nvPicPr>
        <p:blipFill>
          <a:blip r:embed="rId2"/>
          <a:stretch>
            <a:fillRect/>
          </a:stretch>
        </p:blipFill>
        <p:spPr>
          <a:xfrm>
            <a:off x="2376087" y="1846263"/>
            <a:ext cx="4436276" cy="4022725"/>
          </a:xfrm>
        </p:spPr>
      </p:pic>
      <p:pic>
        <p:nvPicPr>
          <p:cNvPr id="5" name="Content Placeholder 4" descr="IMG-20220602-WA0025.jpg"/>
          <p:cNvPicPr>
            <a:picLocks noChangeAspect="1"/>
          </p:cNvPicPr>
          <p:nvPr/>
        </p:nvPicPr>
        <p:blipFill>
          <a:blip r:embed="rId3" cstate="print"/>
          <a:stretch>
            <a:fillRect/>
          </a:stretch>
        </p:blipFill>
        <p:spPr>
          <a:xfrm>
            <a:off x="152400" y="304801"/>
            <a:ext cx="762000" cy="762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1828800"/>
          </a:xfrm>
        </p:spPr>
        <p:txBody>
          <a:bodyPr>
            <a:noAutofit/>
          </a:bodyPr>
          <a:lstStyle/>
          <a:p>
            <a:r>
              <a:rPr lang="en-US" sz="3600" b="1" dirty="0">
                <a:latin typeface="Times New Roman" panose="02020603050405020304" pitchFamily="18" charset="0"/>
                <a:cs typeface="Times New Roman" panose="02020603050405020304" pitchFamily="18" charset="0"/>
              </a:rPr>
              <a:t>Newspaper Clippings</a:t>
            </a:r>
          </a:p>
        </p:txBody>
      </p:sp>
      <p:pic>
        <p:nvPicPr>
          <p:cNvPr id="8" name="Content Placeholder 7" descr="20230415_113147.jpg"/>
          <p:cNvPicPr>
            <a:picLocks noGrp="1" noChangeAspect="1"/>
          </p:cNvPicPr>
          <p:nvPr>
            <p:ph idx="1"/>
          </p:nvPr>
        </p:nvPicPr>
        <p:blipFill>
          <a:blip r:embed="rId2" cstate="print"/>
          <a:stretch>
            <a:fillRect/>
          </a:stretch>
        </p:blipFill>
        <p:spPr>
          <a:xfrm>
            <a:off x="3657601" y="381000"/>
            <a:ext cx="2362200" cy="1828800"/>
          </a:xfrm>
        </p:spPr>
      </p:pic>
      <p:sp>
        <p:nvSpPr>
          <p:cNvPr id="4" name="Text Placeholder 3"/>
          <p:cNvSpPr>
            <a:spLocks noGrp="1"/>
          </p:cNvSpPr>
          <p:nvPr>
            <p:ph type="body" sz="half" idx="2"/>
          </p:nvPr>
        </p:nvSpPr>
        <p:spPr>
          <a:xfrm>
            <a:off x="342900" y="2577638"/>
            <a:ext cx="2400300" cy="3379124"/>
          </a:xfrm>
        </p:spPr>
        <p:txBody>
          <a:bodyPr>
            <a:normAutofit fontScale="92500" lnSpcReduction="20000"/>
          </a:bodyPr>
          <a:lstStyle/>
          <a:p>
            <a:r>
              <a:rPr lang="en-US" sz="3600" dirty="0">
                <a:latin typeface="Times New Roman" pitchFamily="18" charset="0"/>
                <a:cs typeface="Times New Roman" pitchFamily="18" charset="0"/>
              </a:rPr>
              <a:t>Our Library collects Newspaper Clippings related to our institution for future reference</a:t>
            </a:r>
          </a:p>
        </p:txBody>
      </p:sp>
      <p:pic>
        <p:nvPicPr>
          <p:cNvPr id="6" name="Content Placeholder 4" descr="IMG-20220602-WA0025.jpg"/>
          <p:cNvPicPr>
            <a:picLocks noChangeAspect="1"/>
          </p:cNvPicPr>
          <p:nvPr/>
        </p:nvPicPr>
        <p:blipFill>
          <a:blip r:embed="rId3" cstate="print"/>
          <a:stretch>
            <a:fillRect/>
          </a:stretch>
        </p:blipFill>
        <p:spPr>
          <a:xfrm>
            <a:off x="152401" y="152400"/>
            <a:ext cx="381000" cy="533400"/>
          </a:xfrm>
          <a:prstGeom prst="rect">
            <a:avLst/>
          </a:prstGeom>
        </p:spPr>
      </p:pic>
      <p:pic>
        <p:nvPicPr>
          <p:cNvPr id="9" name="Picture 8" descr="20230413_140023.jpg"/>
          <p:cNvPicPr>
            <a:picLocks noChangeAspect="1"/>
          </p:cNvPicPr>
          <p:nvPr/>
        </p:nvPicPr>
        <p:blipFill>
          <a:blip r:embed="rId4" cstate="print"/>
          <a:stretch>
            <a:fillRect/>
          </a:stretch>
        </p:blipFill>
        <p:spPr>
          <a:xfrm>
            <a:off x="6553200" y="2362200"/>
            <a:ext cx="2286000" cy="1905000"/>
          </a:xfrm>
          <a:prstGeom prst="rect">
            <a:avLst/>
          </a:prstGeom>
        </p:spPr>
      </p:pic>
      <p:pic>
        <p:nvPicPr>
          <p:cNvPr id="10" name="Picture 9" descr="20230413_141112.jpg"/>
          <p:cNvPicPr>
            <a:picLocks noChangeAspect="1"/>
          </p:cNvPicPr>
          <p:nvPr/>
        </p:nvPicPr>
        <p:blipFill>
          <a:blip r:embed="rId5" cstate="print"/>
          <a:stretch>
            <a:fillRect/>
          </a:stretch>
        </p:blipFill>
        <p:spPr>
          <a:xfrm>
            <a:off x="6553200" y="381000"/>
            <a:ext cx="2171526" cy="1828800"/>
          </a:xfrm>
          <a:prstGeom prst="rect">
            <a:avLst/>
          </a:prstGeom>
        </p:spPr>
      </p:pic>
      <p:pic>
        <p:nvPicPr>
          <p:cNvPr id="11" name="Picture 10" descr="20230415_113204.jpg"/>
          <p:cNvPicPr>
            <a:picLocks noChangeAspect="1"/>
          </p:cNvPicPr>
          <p:nvPr/>
        </p:nvPicPr>
        <p:blipFill>
          <a:blip r:embed="rId6" cstate="print"/>
          <a:stretch>
            <a:fillRect/>
          </a:stretch>
        </p:blipFill>
        <p:spPr>
          <a:xfrm>
            <a:off x="3657600" y="2362200"/>
            <a:ext cx="2514600" cy="1905000"/>
          </a:xfrm>
          <a:prstGeom prst="rect">
            <a:avLst/>
          </a:prstGeom>
        </p:spPr>
      </p:pic>
      <p:pic>
        <p:nvPicPr>
          <p:cNvPr id="12" name="Picture 11" descr="20230413_113153.jpg"/>
          <p:cNvPicPr>
            <a:picLocks noChangeAspect="1"/>
          </p:cNvPicPr>
          <p:nvPr/>
        </p:nvPicPr>
        <p:blipFill>
          <a:blip r:embed="rId7" cstate="print"/>
          <a:stretch>
            <a:fillRect/>
          </a:stretch>
        </p:blipFill>
        <p:spPr>
          <a:xfrm>
            <a:off x="3657600" y="4495800"/>
            <a:ext cx="2743200" cy="2057400"/>
          </a:xfrm>
          <a:prstGeom prst="rect">
            <a:avLst/>
          </a:prstGeom>
        </p:spPr>
      </p:pic>
      <p:pic>
        <p:nvPicPr>
          <p:cNvPr id="13" name="Picture 12" descr="20230413_113214.jpg"/>
          <p:cNvPicPr>
            <a:picLocks noChangeAspect="1"/>
          </p:cNvPicPr>
          <p:nvPr/>
        </p:nvPicPr>
        <p:blipFill>
          <a:blip r:embed="rId8" cstate="print"/>
          <a:stretch>
            <a:fillRect/>
          </a:stretch>
        </p:blipFill>
        <p:spPr>
          <a:xfrm>
            <a:off x="6604000" y="4495800"/>
            <a:ext cx="2235200" cy="2057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Library Staff</a:t>
            </a:r>
          </a:p>
        </p:txBody>
      </p:sp>
      <p:graphicFrame>
        <p:nvGraphicFramePr>
          <p:cNvPr id="6" name="Content Placeholder 5"/>
          <p:cNvGraphicFramePr>
            <a:graphicFrameLocks noGrp="1"/>
          </p:cNvGraphicFramePr>
          <p:nvPr>
            <p:ph idx="1"/>
          </p:nvPr>
        </p:nvGraphicFramePr>
        <p:xfrm>
          <a:off x="822325" y="1846263"/>
          <a:ext cx="7543800" cy="2865120"/>
        </p:xfrm>
        <a:graphic>
          <a:graphicData uri="http://schemas.openxmlformats.org/drawingml/2006/table">
            <a:tbl>
              <a:tblPr firstRow="1" bandRow="1">
                <a:tableStyleId>{5C22544A-7EE6-4342-B048-85BDC9FD1C3A}</a:tableStyleId>
              </a:tblPr>
              <a:tblGrid>
                <a:gridCol w="3771900">
                  <a:extLst>
                    <a:ext uri="{9D8B030D-6E8A-4147-A177-3AD203B41FA5}">
                      <a16:colId xmlns="" xmlns:a16="http://schemas.microsoft.com/office/drawing/2014/main" val="20000"/>
                    </a:ext>
                  </a:extLst>
                </a:gridCol>
                <a:gridCol w="3771900">
                  <a:extLst>
                    <a:ext uri="{9D8B030D-6E8A-4147-A177-3AD203B41FA5}">
                      <a16:colId xmlns=""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Designation</a:t>
                      </a:r>
                    </a:p>
                    <a:p>
                      <a:endParaRPr lang="en-US" dirty="0"/>
                    </a:p>
                  </a:txBody>
                  <a:tcPr marL="83820" marR="83820"/>
                </a:tc>
                <a:tc>
                  <a:txBody>
                    <a:bodyPr/>
                    <a:lstStyle/>
                    <a:p>
                      <a:r>
                        <a:rPr lang="en-US" dirty="0"/>
                        <a:t>Name</a:t>
                      </a:r>
                    </a:p>
                  </a:txBody>
                  <a:tcPr marL="83820" marR="83820"/>
                </a:tc>
                <a:extLst>
                  <a:ext uri="{0D108BD9-81ED-4DB2-BD59-A6C34878D82A}">
                    <a16:rowId xmlns="" xmlns:a16="http://schemas.microsoft.com/office/drawing/2014/main" val="10000"/>
                  </a:ext>
                </a:extLst>
              </a:tr>
              <a:tr h="370840">
                <a:tc>
                  <a:txBody>
                    <a:bodyPr/>
                    <a:lstStyle/>
                    <a:p>
                      <a:r>
                        <a:rPr lang="en-US" dirty="0"/>
                        <a:t>Librarian</a:t>
                      </a:r>
                    </a:p>
                  </a:txBody>
                  <a:tcPr marL="83820" marR="83820"/>
                </a:tc>
                <a:tc>
                  <a:txBody>
                    <a:bodyPr/>
                    <a:lstStyle/>
                    <a:p>
                      <a:r>
                        <a:rPr lang="en-US" dirty="0"/>
                        <a:t>Vacant</a:t>
                      </a:r>
                    </a:p>
                  </a:txBody>
                  <a:tcPr marL="83820" marR="83820"/>
                </a:tc>
                <a:extLst>
                  <a:ext uri="{0D108BD9-81ED-4DB2-BD59-A6C34878D82A}">
                    <a16:rowId xmlns="" xmlns:a16="http://schemas.microsoft.com/office/drawing/2014/main" val="10001"/>
                  </a:ext>
                </a:extLst>
              </a:tr>
              <a:tr h="370840">
                <a:tc>
                  <a:txBody>
                    <a:bodyPr/>
                    <a:lstStyle/>
                    <a:p>
                      <a:r>
                        <a:rPr lang="en-US" dirty="0"/>
                        <a:t>Assistant Librarian</a:t>
                      </a:r>
                    </a:p>
                  </a:txBody>
                  <a:tcPr marL="83820" marR="83820"/>
                </a:tc>
                <a:tc>
                  <a:txBody>
                    <a:bodyPr/>
                    <a:lstStyle/>
                    <a:p>
                      <a:r>
                        <a:rPr lang="en-US" dirty="0"/>
                        <a:t>Kavita Malhotra</a:t>
                      </a:r>
                    </a:p>
                  </a:txBody>
                  <a:tcPr marL="83820" marR="83820"/>
                </a:tc>
                <a:extLst>
                  <a:ext uri="{0D108BD9-81ED-4DB2-BD59-A6C34878D82A}">
                    <a16:rowId xmlns="" xmlns:a16="http://schemas.microsoft.com/office/drawing/2014/main" val="10002"/>
                  </a:ext>
                </a:extLst>
              </a:tr>
              <a:tr h="370840">
                <a:tc>
                  <a:txBody>
                    <a:bodyPr/>
                    <a:lstStyle/>
                    <a:p>
                      <a:r>
                        <a:rPr lang="en-US" dirty="0"/>
                        <a:t>Assistant Librarian</a:t>
                      </a:r>
                      <a:r>
                        <a:rPr lang="en-US" baseline="0" dirty="0"/>
                        <a:t> HEIS</a:t>
                      </a:r>
                      <a:endParaRPr lang="en-US" dirty="0"/>
                    </a:p>
                  </a:txBody>
                  <a:tcPr marL="83820" marR="83820"/>
                </a:tc>
                <a:tc>
                  <a:txBody>
                    <a:bodyPr/>
                    <a:lstStyle/>
                    <a:p>
                      <a:r>
                        <a:rPr lang="en-US" dirty="0"/>
                        <a:t>Hem Nalini</a:t>
                      </a:r>
                    </a:p>
                  </a:txBody>
                  <a:tcPr marL="83820" marR="83820"/>
                </a:tc>
                <a:extLst>
                  <a:ext uri="{0D108BD9-81ED-4DB2-BD59-A6C34878D82A}">
                    <a16:rowId xmlns="" xmlns:a16="http://schemas.microsoft.com/office/drawing/2014/main" val="10003"/>
                  </a:ext>
                </a:extLst>
              </a:tr>
              <a:tr h="370840">
                <a:tc>
                  <a:txBody>
                    <a:bodyPr/>
                    <a:lstStyle/>
                    <a:p>
                      <a:r>
                        <a:rPr lang="en-US" dirty="0"/>
                        <a:t>Library Attendant HEIS</a:t>
                      </a:r>
                    </a:p>
                  </a:txBody>
                  <a:tcPr marL="83820" marR="83820"/>
                </a:tc>
                <a:tc>
                  <a:txBody>
                    <a:bodyPr/>
                    <a:lstStyle/>
                    <a:p>
                      <a:r>
                        <a:rPr lang="en-US" dirty="0"/>
                        <a:t>Mohini Devi</a:t>
                      </a:r>
                    </a:p>
                  </a:txBody>
                  <a:tcPr marL="83820" marR="83820"/>
                </a:tc>
                <a:extLst>
                  <a:ext uri="{0D108BD9-81ED-4DB2-BD59-A6C34878D82A}">
                    <a16:rowId xmlns="" xmlns:a16="http://schemas.microsoft.com/office/drawing/2014/main" val="10004"/>
                  </a:ext>
                </a:extLst>
              </a:tr>
              <a:tr h="370840">
                <a:tc>
                  <a:txBody>
                    <a:bodyPr/>
                    <a:lstStyle/>
                    <a:p>
                      <a:r>
                        <a:rPr lang="en-US" dirty="0"/>
                        <a:t>Library</a:t>
                      </a:r>
                      <a:r>
                        <a:rPr lang="en-US" baseline="0" dirty="0"/>
                        <a:t> Attendant HEIS</a:t>
                      </a:r>
                      <a:endParaRPr lang="en-US" dirty="0"/>
                    </a:p>
                  </a:txBody>
                  <a:tcPr marL="83820" marR="83820"/>
                </a:tc>
                <a:tc>
                  <a:txBody>
                    <a:bodyPr/>
                    <a:lstStyle/>
                    <a:p>
                      <a:r>
                        <a:rPr lang="en-US" dirty="0"/>
                        <a:t>Narbada Devi</a:t>
                      </a:r>
                    </a:p>
                  </a:txBody>
                  <a:tcPr marL="83820" marR="83820"/>
                </a:tc>
                <a:extLst>
                  <a:ext uri="{0D108BD9-81ED-4DB2-BD59-A6C34878D82A}">
                    <a16:rowId xmlns="" xmlns:a16="http://schemas.microsoft.com/office/drawing/2014/main" val="10005"/>
                  </a:ext>
                </a:extLst>
              </a:tr>
              <a:tr h="370840">
                <a:tc>
                  <a:txBody>
                    <a:bodyPr/>
                    <a:lstStyle/>
                    <a:p>
                      <a:r>
                        <a:rPr lang="en-US" dirty="0"/>
                        <a:t>Part</a:t>
                      </a:r>
                      <a:r>
                        <a:rPr lang="en-US" baseline="0" dirty="0"/>
                        <a:t> Time Contingent</a:t>
                      </a:r>
                      <a:endParaRPr lang="en-US" dirty="0"/>
                    </a:p>
                  </a:txBody>
                  <a:tcPr marL="83820" marR="83820"/>
                </a:tc>
                <a:tc>
                  <a:txBody>
                    <a:bodyPr/>
                    <a:lstStyle/>
                    <a:p>
                      <a:r>
                        <a:rPr lang="en-US" dirty="0"/>
                        <a:t>Lata Devi</a:t>
                      </a:r>
                    </a:p>
                  </a:txBody>
                  <a:tcPr marL="83820" marR="83820"/>
                </a:tc>
                <a:extLst>
                  <a:ext uri="{0D108BD9-81ED-4DB2-BD59-A6C34878D82A}">
                    <a16:rowId xmlns="" xmlns:a16="http://schemas.microsoft.com/office/drawing/2014/main" val="10006"/>
                  </a:ext>
                </a:extLst>
              </a:tr>
            </a:tbl>
          </a:graphicData>
        </a:graphic>
      </p:graphicFrame>
      <p:pic>
        <p:nvPicPr>
          <p:cNvPr id="4" name="Content Placeholder 4" descr="IMG-20220602-WA0025.jpg"/>
          <p:cNvPicPr>
            <a:picLocks noChangeAspect="1"/>
          </p:cNvPicPr>
          <p:nvPr/>
        </p:nvPicPr>
        <p:blipFill>
          <a:blip r:embed="rId2" cstate="print"/>
          <a:stretch>
            <a:fillRect/>
          </a:stretch>
        </p:blipFill>
        <p:spPr>
          <a:xfrm>
            <a:off x="457200" y="228600"/>
            <a:ext cx="990600" cy="91439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191000"/>
            <a:ext cx="5486400" cy="609600"/>
          </a:xfrm>
        </p:spPr>
        <p:txBody>
          <a:bodyPr>
            <a:normAutofit/>
          </a:bodyPr>
          <a:lstStyle/>
          <a:p>
            <a:r>
              <a:rPr lang="en-US" sz="3200" dirty="0">
                <a:solidFill>
                  <a:schemeClr val="tx1"/>
                </a:solidFill>
                <a:latin typeface="Times New Roman" pitchFamily="18" charset="0"/>
                <a:cs typeface="Times New Roman" pitchFamily="18" charset="0"/>
              </a:rPr>
              <a:t>Assistant Librarian</a:t>
            </a:r>
          </a:p>
        </p:txBody>
      </p:sp>
      <p:pic>
        <p:nvPicPr>
          <p:cNvPr id="5" name="Picture Placeholder 4" descr="20230413_163224.jpg"/>
          <p:cNvPicPr>
            <a:picLocks noGrp="1" noChangeAspect="1"/>
          </p:cNvPicPr>
          <p:nvPr>
            <p:ph type="pic" idx="1"/>
          </p:nvPr>
        </p:nvPicPr>
        <p:blipFill>
          <a:blip r:embed="rId2" cstate="print"/>
          <a:srcRect t="6520" b="6520"/>
          <a:stretch>
            <a:fillRect/>
          </a:stretch>
        </p:blipFill>
        <p:spPr>
          <a:xfrm>
            <a:off x="1792288" y="612775"/>
            <a:ext cx="5486400" cy="3578225"/>
          </a:xfrm>
        </p:spPr>
      </p:pic>
      <p:sp>
        <p:nvSpPr>
          <p:cNvPr id="4" name="Text Placeholder 3"/>
          <p:cNvSpPr>
            <a:spLocks noGrp="1"/>
          </p:cNvSpPr>
          <p:nvPr>
            <p:ph type="body" sz="half" idx="2"/>
          </p:nvPr>
        </p:nvSpPr>
        <p:spPr>
          <a:xfrm>
            <a:off x="1828800" y="5029200"/>
            <a:ext cx="5486400" cy="1066800"/>
          </a:xfrm>
        </p:spPr>
        <p:txBody>
          <a:bodyPr>
            <a:normAutofit fontScale="25000" lnSpcReduction="20000"/>
          </a:bodyPr>
          <a:lstStyle/>
          <a:p>
            <a:endParaRPr lang="en-US" sz="7200" dirty="0"/>
          </a:p>
          <a:p>
            <a:r>
              <a:rPr lang="en-US" sz="7200" dirty="0"/>
              <a:t>Kavita Malhotra</a:t>
            </a:r>
          </a:p>
          <a:p>
            <a:r>
              <a:rPr lang="en-US" sz="7200" dirty="0"/>
              <a:t>Master’s in Library and Information science</a:t>
            </a:r>
          </a:p>
          <a:p>
            <a:r>
              <a:rPr lang="en-US" sz="7200" dirty="0"/>
              <a:t>Diploma in Information Technology</a:t>
            </a:r>
          </a:p>
          <a:p>
            <a:endParaRPr lang="en-US" sz="7200" dirty="0"/>
          </a:p>
          <a:p>
            <a:endParaRPr lang="en-US" dirty="0">
              <a:latin typeface="Times New Roman" pitchFamily="18" charset="0"/>
              <a:cs typeface="Times New Roman" pitchFamily="18" charset="0"/>
            </a:endParaRPr>
          </a:p>
        </p:txBody>
      </p:sp>
      <p:pic>
        <p:nvPicPr>
          <p:cNvPr id="6" name="Content Placeholder 4" descr="IMG-20220602-WA0025.jpg"/>
          <p:cNvPicPr>
            <a:picLocks noChangeAspect="1"/>
          </p:cNvPicPr>
          <p:nvPr/>
        </p:nvPicPr>
        <p:blipFill>
          <a:blip r:embed="rId3" cstate="print"/>
          <a:stretch>
            <a:fillRect/>
          </a:stretch>
        </p:blipFill>
        <p:spPr>
          <a:xfrm>
            <a:off x="228600" y="228600"/>
            <a:ext cx="990600" cy="9143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4808396"/>
            <a:ext cx="7589520" cy="822960"/>
          </a:xfrm>
        </p:spPr>
        <p:txBody>
          <a:bodyPr/>
          <a:lstStyle/>
          <a:p>
            <a:r>
              <a:rPr lang="en-US" dirty="0">
                <a:latin typeface="Times New Roman" panose="02020603050405020304" pitchFamily="18" charset="0"/>
                <a:cs typeface="Times New Roman" panose="02020603050405020304" pitchFamily="18" charset="0"/>
              </a:rPr>
              <a:t>Assistant Librarian HEIS</a:t>
            </a:r>
          </a:p>
        </p:txBody>
      </p:sp>
      <p:pic>
        <p:nvPicPr>
          <p:cNvPr id="14" name="Picture Placeholder 13" descr="IMG-20230412-WA0038.jpg"/>
          <p:cNvPicPr>
            <a:picLocks noGrp="1" noChangeAspect="1"/>
          </p:cNvPicPr>
          <p:nvPr>
            <p:ph type="pic" idx="1"/>
          </p:nvPr>
        </p:nvPicPr>
        <p:blipFill>
          <a:blip r:embed="rId2"/>
          <a:srcRect t="9688" b="9688"/>
          <a:stretch>
            <a:fillRect/>
          </a:stretch>
        </p:blipFill>
        <p:spPr>
          <a:xfrm>
            <a:off x="11" y="0"/>
            <a:ext cx="9143989" cy="4915076"/>
          </a:xfrm>
        </p:spPr>
      </p:pic>
      <p:sp>
        <p:nvSpPr>
          <p:cNvPr id="4" name="Text Placeholder 3"/>
          <p:cNvSpPr>
            <a:spLocks noGrp="1"/>
          </p:cNvSpPr>
          <p:nvPr>
            <p:ph type="body" sz="half" idx="2"/>
          </p:nvPr>
        </p:nvSpPr>
        <p:spPr>
          <a:xfrm>
            <a:off x="822959" y="5745878"/>
            <a:ext cx="7589520" cy="594360"/>
          </a:xfrm>
        </p:spPr>
        <p:txBody>
          <a:bodyPr>
            <a:noAutofit/>
          </a:bodyPr>
          <a:lstStyle/>
          <a:p>
            <a:r>
              <a:rPr lang="en-US" sz="1800" dirty="0"/>
              <a:t>Hem </a:t>
            </a:r>
            <a:r>
              <a:rPr lang="en-US" sz="1800" dirty="0" err="1"/>
              <a:t>Nalini</a:t>
            </a:r>
            <a:endParaRPr lang="en-US" sz="1800" dirty="0"/>
          </a:p>
          <a:p>
            <a:r>
              <a:rPr lang="en-US" sz="1800" dirty="0"/>
              <a:t>Master’s In Library and Information science</a:t>
            </a:r>
          </a:p>
          <a:p>
            <a:endParaRPr lang="en-US" sz="1800" dirty="0"/>
          </a:p>
        </p:txBody>
      </p:sp>
      <p:pic>
        <p:nvPicPr>
          <p:cNvPr id="5" name="Content Placeholder 4" descr="IMG-20220602-WA0025.jpg"/>
          <p:cNvPicPr>
            <a:picLocks noChangeAspect="1"/>
          </p:cNvPicPr>
          <p:nvPr/>
        </p:nvPicPr>
        <p:blipFill>
          <a:blip r:embed="rId3" cstate="print"/>
          <a:stretch>
            <a:fillRect/>
          </a:stretch>
        </p:blipFill>
        <p:spPr>
          <a:xfrm>
            <a:off x="152400" y="304800"/>
            <a:ext cx="990600" cy="91439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552" y="321943"/>
            <a:ext cx="7543800" cy="727711"/>
          </a:xfrm>
        </p:spPr>
        <p:txBody>
          <a:bodyPr/>
          <a:lstStyle/>
          <a:p>
            <a:pPr algn="ctr"/>
            <a:r>
              <a:rPr lang="en-US" b="1" dirty="0">
                <a:latin typeface="Times New Roman" panose="02020603050405020304" pitchFamily="18" charset="0"/>
                <a:cs typeface="Times New Roman" panose="02020603050405020304" pitchFamily="18" charset="0"/>
              </a:rPr>
              <a:t>Library Resources</a:t>
            </a:r>
          </a:p>
        </p:txBody>
      </p:sp>
      <p:pic>
        <p:nvPicPr>
          <p:cNvPr id="4" name="Content Placeholder 3" descr="20230411_111653.jpg"/>
          <p:cNvPicPr>
            <a:picLocks noGrp="1" noChangeAspect="1"/>
          </p:cNvPicPr>
          <p:nvPr>
            <p:ph idx="1"/>
          </p:nvPr>
        </p:nvPicPr>
        <p:blipFill>
          <a:blip r:embed="rId2" cstate="print"/>
          <a:stretch>
            <a:fillRect/>
          </a:stretch>
        </p:blipFill>
        <p:spPr>
          <a:xfrm>
            <a:off x="914400" y="1123305"/>
            <a:ext cx="3830110" cy="2714140"/>
          </a:xfrm>
        </p:spPr>
      </p:pic>
      <p:pic>
        <p:nvPicPr>
          <p:cNvPr id="6" name="Picture 5" descr="20230412_124902.jpg"/>
          <p:cNvPicPr>
            <a:picLocks noChangeAspect="1"/>
          </p:cNvPicPr>
          <p:nvPr/>
        </p:nvPicPr>
        <p:blipFill>
          <a:blip r:embed="rId3" cstate="print"/>
          <a:stretch>
            <a:fillRect/>
          </a:stretch>
        </p:blipFill>
        <p:spPr>
          <a:xfrm>
            <a:off x="5173894" y="3906670"/>
            <a:ext cx="3174458" cy="2337304"/>
          </a:xfrm>
          <a:prstGeom prst="rect">
            <a:avLst/>
          </a:prstGeom>
        </p:spPr>
      </p:pic>
      <p:pic>
        <p:nvPicPr>
          <p:cNvPr id="7" name="Picture 6" descr="20230412_124658.jpg"/>
          <p:cNvPicPr>
            <a:picLocks noChangeAspect="1"/>
          </p:cNvPicPr>
          <p:nvPr/>
        </p:nvPicPr>
        <p:blipFill>
          <a:blip r:embed="rId4" cstate="print"/>
          <a:stretch>
            <a:fillRect/>
          </a:stretch>
        </p:blipFill>
        <p:spPr>
          <a:xfrm>
            <a:off x="5173894" y="1123304"/>
            <a:ext cx="3174458" cy="2714139"/>
          </a:xfrm>
          <a:prstGeom prst="rect">
            <a:avLst/>
          </a:prstGeom>
        </p:spPr>
      </p:pic>
      <p:pic>
        <p:nvPicPr>
          <p:cNvPr id="8" name="Picture 7" descr="20230413_170958.jpg"/>
          <p:cNvPicPr>
            <a:picLocks noChangeAspect="1"/>
          </p:cNvPicPr>
          <p:nvPr/>
        </p:nvPicPr>
        <p:blipFill>
          <a:blip r:embed="rId5" cstate="print"/>
          <a:stretch>
            <a:fillRect/>
          </a:stretch>
        </p:blipFill>
        <p:spPr>
          <a:xfrm>
            <a:off x="914400" y="3911096"/>
            <a:ext cx="3830110" cy="2337304"/>
          </a:xfrm>
          <a:prstGeom prst="rect">
            <a:avLst/>
          </a:prstGeom>
        </p:spPr>
      </p:pic>
      <p:pic>
        <p:nvPicPr>
          <p:cNvPr id="9" name="Content Placeholder 4" descr="IMG-20220602-WA0025.jpg"/>
          <p:cNvPicPr>
            <a:picLocks noChangeAspect="1"/>
          </p:cNvPicPr>
          <p:nvPr/>
        </p:nvPicPr>
        <p:blipFill>
          <a:blip r:embed="rId6" cstate="print"/>
          <a:stretch>
            <a:fillRect/>
          </a:stretch>
        </p:blipFill>
        <p:spPr>
          <a:xfrm>
            <a:off x="304800" y="228600"/>
            <a:ext cx="990600" cy="9143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Objectives of the Library</a:t>
            </a:r>
          </a:p>
        </p:txBody>
      </p:sp>
      <p:sp>
        <p:nvSpPr>
          <p:cNvPr id="3" name="Content Placeholder 2"/>
          <p:cNvSpPr>
            <a:spLocks noGrp="1"/>
          </p:cNvSpPr>
          <p:nvPr>
            <p:ph idx="1"/>
          </p:nvPr>
        </p:nvSpPr>
        <p:spPr/>
        <p:txBody>
          <a:bodyPr>
            <a:normAutofit/>
          </a:bodyPr>
          <a:lstStyle/>
          <a:p>
            <a:pPr algn="just"/>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Inculcate reading habits among students and Teaching Community.</a:t>
            </a:r>
          </a:p>
          <a:p>
            <a:pPr algn="just"/>
            <a:r>
              <a:rPr lang="en-US" dirty="0">
                <a:latin typeface="Times New Roman" pitchFamily="18" charset="0"/>
                <a:cs typeface="Times New Roman" pitchFamily="18" charset="0"/>
              </a:rPr>
              <a:t>Provide accessibility to information in a well-</a:t>
            </a:r>
            <a:r>
              <a:rPr lang="en-US" dirty="0" err="1">
                <a:latin typeface="Times New Roman" pitchFamily="18" charset="0"/>
                <a:cs typeface="Times New Roman" pitchFamily="18" charset="0"/>
              </a:rPr>
              <a:t>organised</a:t>
            </a:r>
            <a:r>
              <a:rPr lang="en-US" dirty="0">
                <a:latin typeface="Times New Roman" pitchFamily="18" charset="0"/>
                <a:cs typeface="Times New Roman" pitchFamily="18" charset="0"/>
              </a:rPr>
              <a:t> and coherent manner.</a:t>
            </a:r>
          </a:p>
          <a:p>
            <a:pPr algn="just"/>
            <a:r>
              <a:rPr lang="en-US" dirty="0">
                <a:latin typeface="Times New Roman" pitchFamily="18" charset="0"/>
                <a:cs typeface="Times New Roman" pitchFamily="18" charset="0"/>
              </a:rPr>
              <a:t>Provide facilities and services for Students and Staff to discover needed information and use then according to their use.</a:t>
            </a:r>
          </a:p>
          <a:p>
            <a:pPr algn="just"/>
            <a:r>
              <a:rPr lang="en-US" dirty="0">
                <a:latin typeface="Times New Roman" pitchFamily="18" charset="0"/>
                <a:cs typeface="Times New Roman" pitchFamily="18" charset="0"/>
              </a:rPr>
              <a:t>Develop an effective and efficient college library which is adaptable to changing academic environment.</a:t>
            </a:r>
          </a:p>
        </p:txBody>
      </p:sp>
      <p:pic>
        <p:nvPicPr>
          <p:cNvPr id="4" name="Content Placeholder 4" descr="IMG-20220602-WA0025.jpg"/>
          <p:cNvPicPr>
            <a:picLocks noChangeAspect="1"/>
          </p:cNvPicPr>
          <p:nvPr/>
        </p:nvPicPr>
        <p:blipFill>
          <a:blip r:embed="rId2" cstate="print"/>
          <a:stretch>
            <a:fillRect/>
          </a:stretch>
        </p:blipFill>
        <p:spPr>
          <a:xfrm>
            <a:off x="228600" y="304800"/>
            <a:ext cx="1066801" cy="914399"/>
          </a:xfrm>
          <a:prstGeom prst="rect">
            <a:avLst/>
          </a:prstGeom>
        </p:spPr>
      </p:pic>
      <p:pic>
        <p:nvPicPr>
          <p:cNvPr id="5" name="Picture 4" descr="20230412_124125.jpg"/>
          <p:cNvPicPr>
            <a:picLocks noChangeAspect="1"/>
          </p:cNvPicPr>
          <p:nvPr/>
        </p:nvPicPr>
        <p:blipFill>
          <a:blip r:embed="rId3" cstate="print"/>
          <a:stretch>
            <a:fillRect/>
          </a:stretch>
        </p:blipFill>
        <p:spPr>
          <a:xfrm>
            <a:off x="6625290" y="4925864"/>
            <a:ext cx="1752600" cy="108585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Students Reading in Library</a:t>
            </a:r>
            <a:endParaRPr lang="en-US" b="1" u="sng" dirty="0">
              <a:latin typeface="Times New Roman" pitchFamily="18" charset="0"/>
              <a:cs typeface="Times New Roman" pitchFamily="18" charset="0"/>
            </a:endParaRPr>
          </a:p>
        </p:txBody>
      </p:sp>
      <p:pic>
        <p:nvPicPr>
          <p:cNvPr id="7" name="Content Placeholder 6" descr="PhotoCollage_1681396157874.jpg"/>
          <p:cNvPicPr>
            <a:picLocks noGrp="1" noChangeAspect="1"/>
          </p:cNvPicPr>
          <p:nvPr>
            <p:ph idx="1"/>
          </p:nvPr>
        </p:nvPicPr>
        <p:blipFill>
          <a:blip r:embed="rId2" cstate="print"/>
          <a:stretch>
            <a:fillRect/>
          </a:stretch>
        </p:blipFill>
        <p:spPr>
          <a:xfrm>
            <a:off x="1734078" y="1846263"/>
            <a:ext cx="5720294" cy="4022725"/>
          </a:xfrm>
        </p:spPr>
      </p:pic>
      <p:pic>
        <p:nvPicPr>
          <p:cNvPr id="5" name="Content Placeholder 4" descr="IMG-20220602-WA0025.jpg"/>
          <p:cNvPicPr>
            <a:picLocks noChangeAspect="1"/>
          </p:cNvPicPr>
          <p:nvPr/>
        </p:nvPicPr>
        <p:blipFill>
          <a:blip r:embed="rId3" cstate="print"/>
          <a:stretch>
            <a:fillRect/>
          </a:stretch>
        </p:blipFill>
        <p:spPr>
          <a:xfrm>
            <a:off x="228600" y="152400"/>
            <a:ext cx="762000" cy="914399"/>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Staff At Work</a:t>
            </a:r>
          </a:p>
        </p:txBody>
      </p:sp>
      <p:pic>
        <p:nvPicPr>
          <p:cNvPr id="5" name="Content Placeholder 4" descr="FB_IMG_1681310055158.jpg"/>
          <p:cNvPicPr>
            <a:picLocks noGrp="1" noChangeAspect="1"/>
          </p:cNvPicPr>
          <p:nvPr>
            <p:ph idx="1"/>
          </p:nvPr>
        </p:nvPicPr>
        <p:blipFill>
          <a:blip r:embed="rId2"/>
          <a:stretch>
            <a:fillRect/>
          </a:stretch>
        </p:blipFill>
        <p:spPr>
          <a:xfrm>
            <a:off x="3085703" y="1846263"/>
            <a:ext cx="3017043" cy="4022725"/>
          </a:xfrm>
        </p:spPr>
      </p:pic>
      <p:pic>
        <p:nvPicPr>
          <p:cNvPr id="4" name="Content Placeholder 4" descr="IMG-20220602-WA0025.jpg"/>
          <p:cNvPicPr>
            <a:picLocks noChangeAspect="1"/>
          </p:cNvPicPr>
          <p:nvPr/>
        </p:nvPicPr>
        <p:blipFill>
          <a:blip r:embed="rId3" cstate="print"/>
          <a:stretch>
            <a:fillRect/>
          </a:stretch>
        </p:blipFill>
        <p:spPr>
          <a:xfrm>
            <a:off x="304800" y="152400"/>
            <a:ext cx="990600" cy="91439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Thankyou !!</a:t>
            </a:r>
          </a:p>
        </p:txBody>
      </p:sp>
      <p:pic>
        <p:nvPicPr>
          <p:cNvPr id="6" name="Content Placeholder 5" descr="20230415_102711.jpg"/>
          <p:cNvPicPr>
            <a:picLocks noGrp="1" noChangeAspect="1"/>
          </p:cNvPicPr>
          <p:nvPr>
            <p:ph idx="1"/>
          </p:nvPr>
        </p:nvPicPr>
        <p:blipFill rotWithShape="1">
          <a:blip r:embed="rId2"/>
          <a:srcRect t="1894"/>
          <a:stretch/>
        </p:blipFill>
        <p:spPr>
          <a:xfrm>
            <a:off x="1752942" y="2362200"/>
            <a:ext cx="5638115" cy="2835023"/>
          </a:xfrm>
        </p:spPr>
      </p:pic>
      <p:pic>
        <p:nvPicPr>
          <p:cNvPr id="4" name="Content Placeholder 4" descr="IMG-20220602-WA0025.jpg"/>
          <p:cNvPicPr>
            <a:picLocks noChangeAspect="1"/>
          </p:cNvPicPr>
          <p:nvPr/>
        </p:nvPicPr>
        <p:blipFill>
          <a:blip r:embed="rId3" cstate="print"/>
          <a:stretch>
            <a:fillRect/>
          </a:stretch>
        </p:blipFill>
        <p:spPr>
          <a:xfrm>
            <a:off x="457200" y="228600"/>
            <a:ext cx="990600" cy="9143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Rules of the Library</a:t>
            </a:r>
          </a:p>
        </p:txBody>
      </p:sp>
      <p:sp>
        <p:nvSpPr>
          <p:cNvPr id="3" name="Content Placeholder 2"/>
          <p:cNvSpPr>
            <a:spLocks noGrp="1"/>
          </p:cNvSpPr>
          <p:nvPr>
            <p:ph idx="1"/>
          </p:nvPr>
        </p:nvSpPr>
        <p:spPr/>
        <p:txBody>
          <a:bodyPr>
            <a:normAutofit/>
          </a:bodyPr>
          <a:lstStyle/>
          <a:p>
            <a:pPr algn="just"/>
            <a:r>
              <a:rPr lang="en-US" dirty="0">
                <a:latin typeface="Times New Roman" pitchFamily="18" charset="0"/>
                <a:cs typeface="Times New Roman" pitchFamily="18" charset="0"/>
              </a:rPr>
              <a:t>No Student is allowed to enter the library without Identity Card.</a:t>
            </a:r>
          </a:p>
          <a:p>
            <a:pPr algn="just"/>
            <a:r>
              <a:rPr lang="en-US" dirty="0">
                <a:latin typeface="Times New Roman" pitchFamily="18" charset="0"/>
                <a:cs typeface="Times New Roman" pitchFamily="18" charset="0"/>
              </a:rPr>
              <a:t>Two books are issued at a time for a period of one month but the librarian has a right to recall the books.</a:t>
            </a:r>
          </a:p>
          <a:p>
            <a:pPr algn="just"/>
            <a:r>
              <a:rPr lang="en-US" dirty="0">
                <a:latin typeface="Times New Roman" pitchFamily="18" charset="0"/>
                <a:cs typeface="Times New Roman" pitchFamily="18" charset="0"/>
              </a:rPr>
              <a:t>A fine of Rs.1/- per book per day will be charged beyond the due date.</a:t>
            </a:r>
          </a:p>
          <a:p>
            <a:pPr algn="just"/>
            <a:r>
              <a:rPr lang="en-US" dirty="0">
                <a:latin typeface="Times New Roman" pitchFamily="18" charset="0"/>
                <a:cs typeface="Times New Roman" pitchFamily="18" charset="0"/>
              </a:rPr>
              <a:t>Books are also issued to SC/St/Low income group on the recommendation of the tutor.</a:t>
            </a:r>
          </a:p>
          <a:p>
            <a:pPr algn="just"/>
            <a:r>
              <a:rPr lang="en-US" dirty="0">
                <a:latin typeface="Times New Roman" pitchFamily="18" charset="0"/>
                <a:cs typeface="Times New Roman" pitchFamily="18" charset="0"/>
              </a:rPr>
              <a:t>Reference books are not issued. They can be consulted in the library after obtaining permission from the librarian.</a:t>
            </a:r>
          </a:p>
          <a:p>
            <a:pPr algn="just"/>
            <a:r>
              <a:rPr lang="en-US" dirty="0">
                <a:latin typeface="Times New Roman" pitchFamily="18" charset="0"/>
                <a:cs typeface="Times New Roman" pitchFamily="18" charset="0"/>
              </a:rPr>
              <a:t>In case of loss of a book one have to replace the book or pay fine in addition to the present price of the book with special permission of the Principal.</a:t>
            </a:r>
          </a:p>
        </p:txBody>
      </p:sp>
      <p:pic>
        <p:nvPicPr>
          <p:cNvPr id="4" name="Content Placeholder 4" descr="IMG-20220602-WA0025.jpg"/>
          <p:cNvPicPr>
            <a:picLocks noChangeAspect="1"/>
          </p:cNvPicPr>
          <p:nvPr/>
        </p:nvPicPr>
        <p:blipFill>
          <a:blip r:embed="rId2" cstate="print"/>
          <a:stretch>
            <a:fillRect/>
          </a:stretch>
        </p:blipFill>
        <p:spPr>
          <a:xfrm>
            <a:off x="762001" y="304801"/>
            <a:ext cx="990600" cy="914399"/>
          </a:xfrm>
          <a:prstGeom prst="rect">
            <a:avLst/>
          </a:prstGeom>
        </p:spPr>
      </p:pic>
      <p:pic>
        <p:nvPicPr>
          <p:cNvPr id="5" name="Picture 4" descr="20230414_194819.jpg"/>
          <p:cNvPicPr>
            <a:picLocks noChangeAspect="1"/>
          </p:cNvPicPr>
          <p:nvPr/>
        </p:nvPicPr>
        <p:blipFill>
          <a:blip r:embed="rId3" cstate="print"/>
          <a:stretch>
            <a:fillRect/>
          </a:stretch>
        </p:blipFill>
        <p:spPr>
          <a:xfrm>
            <a:off x="7315200" y="228600"/>
            <a:ext cx="1290760" cy="1295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Library  Hours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486643422"/>
              </p:ext>
            </p:extLst>
          </p:nvPr>
        </p:nvGraphicFramePr>
        <p:xfrm>
          <a:off x="419100" y="1981200"/>
          <a:ext cx="8379206" cy="4114800"/>
        </p:xfrm>
        <a:graphic>
          <a:graphicData uri="http://schemas.openxmlformats.org/drawingml/2006/table">
            <a:tbl>
              <a:tblPr firstRow="1" bandRow="1">
                <a:tableStyleId>{5C22544A-7EE6-4342-B048-85BDC9FD1C3A}</a:tableStyleId>
              </a:tblPr>
              <a:tblGrid>
                <a:gridCol w="8379206">
                  <a:extLst>
                    <a:ext uri="{9D8B030D-6E8A-4147-A177-3AD203B41FA5}">
                      <a16:colId xmlns="" xmlns:a16="http://schemas.microsoft.com/office/drawing/2014/main" val="20000"/>
                    </a:ext>
                  </a:extLst>
                </a:gridCol>
              </a:tblGrid>
              <a:tr h="1143000">
                <a:tc>
                  <a:txBody>
                    <a:bodyPr/>
                    <a:lstStyle/>
                    <a:p>
                      <a:r>
                        <a:rPr lang="en-US" sz="2800" baseline="0" dirty="0">
                          <a:latin typeface="Times New Roman" pitchFamily="18" charset="0"/>
                          <a:cs typeface="Times New Roman" pitchFamily="18" charset="0"/>
                        </a:rPr>
                        <a:t>Monday to Saturday                      10.00 AM - 5.00 PM</a:t>
                      </a:r>
                    </a:p>
                  </a:txBody>
                  <a:tcPr marL="83820" marR="83820"/>
                </a:tc>
                <a:extLst>
                  <a:ext uri="{0D108BD9-81ED-4DB2-BD59-A6C34878D82A}">
                    <a16:rowId xmlns="" xmlns:a16="http://schemas.microsoft.com/office/drawing/2014/main" val="10001"/>
                  </a:ext>
                </a:extLst>
              </a:tr>
              <a:tr h="1066800">
                <a:tc>
                  <a:txBody>
                    <a:bodyPr/>
                    <a:lstStyle/>
                    <a:p>
                      <a:r>
                        <a:rPr lang="en-US" sz="2800" dirty="0">
                          <a:latin typeface="Times New Roman" pitchFamily="18" charset="0"/>
                          <a:cs typeface="Times New Roman" pitchFamily="18" charset="0"/>
                        </a:rPr>
                        <a:t>Books</a:t>
                      </a:r>
                      <a:r>
                        <a:rPr lang="en-US" sz="2800" baseline="0" dirty="0">
                          <a:latin typeface="Times New Roman" pitchFamily="18" charset="0"/>
                          <a:cs typeface="Times New Roman" pitchFamily="18" charset="0"/>
                        </a:rPr>
                        <a:t> Issue/ Return Timings           10.15 AM - 4.00 PM</a:t>
                      </a:r>
                      <a:endParaRPr lang="en-US" sz="2800" dirty="0">
                        <a:latin typeface="Times New Roman" pitchFamily="18" charset="0"/>
                        <a:cs typeface="Times New Roman" pitchFamily="18" charset="0"/>
                      </a:endParaRPr>
                    </a:p>
                  </a:txBody>
                  <a:tcPr marL="83820" marR="83820"/>
                </a:tc>
                <a:extLst>
                  <a:ext uri="{0D108BD9-81ED-4DB2-BD59-A6C34878D82A}">
                    <a16:rowId xmlns="" xmlns:a16="http://schemas.microsoft.com/office/drawing/2014/main" val="10002"/>
                  </a:ext>
                </a:extLst>
              </a:tr>
              <a:tr h="990600">
                <a:tc>
                  <a:txBody>
                    <a:bodyPr/>
                    <a:lstStyle/>
                    <a:p>
                      <a:pPr marL="342900" indent="-342900">
                        <a:buFont typeface="Arial" panose="020B0604020202020204" pitchFamily="34" charset="0"/>
                        <a:buChar char="•"/>
                      </a:pPr>
                      <a:r>
                        <a:rPr lang="en-US" sz="2500" dirty="0">
                          <a:latin typeface="Times New Roman" pitchFamily="18" charset="0"/>
                          <a:cs typeface="Times New Roman" pitchFamily="18" charset="0"/>
                        </a:rPr>
                        <a:t> During vacations reading</a:t>
                      </a:r>
                      <a:r>
                        <a:rPr lang="en-US" sz="2500" baseline="0" dirty="0">
                          <a:latin typeface="Times New Roman" pitchFamily="18" charset="0"/>
                          <a:cs typeface="Times New Roman" pitchFamily="18" charset="0"/>
                        </a:rPr>
                        <a:t> room facility is provided to                                                                                                      students.</a:t>
                      </a:r>
                    </a:p>
                  </a:txBody>
                  <a:tcPr marL="83820" marR="83820"/>
                </a:tc>
                <a:extLst>
                  <a:ext uri="{0D108BD9-81ED-4DB2-BD59-A6C34878D82A}">
                    <a16:rowId xmlns="" xmlns:a16="http://schemas.microsoft.com/office/drawing/2014/main" val="10003"/>
                  </a:ext>
                </a:extLst>
              </a:tr>
              <a:tr h="421438">
                <a:tc>
                  <a:txBody>
                    <a:bodyPr/>
                    <a:lstStyle/>
                    <a:p>
                      <a:pPr marL="457200" indent="-457200">
                        <a:buFont typeface="Arial" panose="020B0604020202020204" pitchFamily="34" charset="0"/>
                        <a:buChar char="•"/>
                      </a:pPr>
                      <a:r>
                        <a:rPr lang="en-US" sz="2600" dirty="0">
                          <a:latin typeface="Times New Roman" pitchFamily="18" charset="0"/>
                          <a:cs typeface="Times New Roman" pitchFamily="18" charset="0"/>
                        </a:rPr>
                        <a:t>Closed on public holidays.</a:t>
                      </a:r>
                    </a:p>
                    <a:p>
                      <a:endParaRPr lang="en-US" sz="2800" dirty="0">
                        <a:latin typeface="Times New Roman" pitchFamily="18" charset="0"/>
                        <a:cs typeface="Times New Roman" pitchFamily="18" charset="0"/>
                      </a:endParaRPr>
                    </a:p>
                  </a:txBody>
                  <a:tcPr marL="83820" marR="83820"/>
                </a:tc>
                <a:extLst>
                  <a:ext uri="{0D108BD9-81ED-4DB2-BD59-A6C34878D82A}">
                    <a16:rowId xmlns="" xmlns:a16="http://schemas.microsoft.com/office/drawing/2014/main" val="10004"/>
                  </a:ext>
                </a:extLst>
              </a:tr>
            </a:tbl>
          </a:graphicData>
        </a:graphic>
      </p:graphicFrame>
      <p:pic>
        <p:nvPicPr>
          <p:cNvPr id="5" name="Content Placeholder 4" descr="IMG-20220602-WA0025.jpg"/>
          <p:cNvPicPr>
            <a:picLocks noChangeAspect="1"/>
          </p:cNvPicPr>
          <p:nvPr/>
        </p:nvPicPr>
        <p:blipFill>
          <a:blip r:embed="rId2" cstate="print"/>
          <a:stretch>
            <a:fillRect/>
          </a:stretch>
        </p:blipFill>
        <p:spPr>
          <a:xfrm>
            <a:off x="762001" y="304801"/>
            <a:ext cx="990600" cy="9143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Library Collection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itchFamily="18" charset="0"/>
                <a:cs typeface="Times New Roman" pitchFamily="18" charset="0"/>
              </a:rPr>
              <a:t>Books</a:t>
            </a:r>
          </a:p>
          <a:p>
            <a:pPr>
              <a:buFont typeface="Arial" panose="020B0604020202020204" pitchFamily="34" charset="0"/>
              <a:buChar char="•"/>
            </a:pPr>
            <a:r>
              <a:rPr lang="en-US" dirty="0">
                <a:latin typeface="Times New Roman" pitchFamily="18" charset="0"/>
                <a:cs typeface="Times New Roman" pitchFamily="18" charset="0"/>
              </a:rPr>
              <a:t>Newspapers</a:t>
            </a:r>
          </a:p>
          <a:p>
            <a:pPr>
              <a:buFont typeface="Arial" panose="020B0604020202020204" pitchFamily="34" charset="0"/>
              <a:buChar char="•"/>
            </a:pPr>
            <a:r>
              <a:rPr lang="en-US" dirty="0">
                <a:latin typeface="Times New Roman" pitchFamily="18" charset="0"/>
                <a:cs typeface="Times New Roman" pitchFamily="18" charset="0"/>
              </a:rPr>
              <a:t>Journals/ Magazines</a:t>
            </a:r>
          </a:p>
          <a:p>
            <a:pPr>
              <a:buFont typeface="Arial" panose="020B0604020202020204" pitchFamily="34" charset="0"/>
              <a:buChar char="•"/>
            </a:pPr>
            <a:r>
              <a:rPr lang="en-US" dirty="0">
                <a:latin typeface="Times New Roman" pitchFamily="18" charset="0"/>
                <a:cs typeface="Times New Roman" pitchFamily="18" charset="0"/>
              </a:rPr>
              <a:t>Electronic Resources (E-Journals)</a:t>
            </a:r>
          </a:p>
          <a:p>
            <a:endParaRPr lang="en-US" dirty="0">
              <a:latin typeface="Times New Roman" pitchFamily="18" charset="0"/>
              <a:cs typeface="Times New Roman" pitchFamily="18" charset="0"/>
            </a:endParaRPr>
          </a:p>
        </p:txBody>
      </p:sp>
      <p:pic>
        <p:nvPicPr>
          <p:cNvPr id="4" name="Content Placeholder 4" descr="IMG-20220602-WA0025.jpg"/>
          <p:cNvPicPr>
            <a:picLocks noChangeAspect="1"/>
          </p:cNvPicPr>
          <p:nvPr/>
        </p:nvPicPr>
        <p:blipFill>
          <a:blip r:embed="rId2" cstate="print"/>
          <a:stretch>
            <a:fillRect/>
          </a:stretch>
        </p:blipFill>
        <p:spPr>
          <a:xfrm>
            <a:off x="762001" y="304801"/>
            <a:ext cx="990600" cy="914399"/>
          </a:xfrm>
          <a:prstGeom prst="rect">
            <a:avLst/>
          </a:prstGeom>
        </p:spPr>
      </p:pic>
      <p:pic>
        <p:nvPicPr>
          <p:cNvPr id="5" name="Picture 4" descr="20230412_125037.jpg"/>
          <p:cNvPicPr>
            <a:picLocks noChangeAspect="1"/>
          </p:cNvPicPr>
          <p:nvPr/>
        </p:nvPicPr>
        <p:blipFill>
          <a:blip r:embed="rId3" cstate="print"/>
          <a:stretch>
            <a:fillRect/>
          </a:stretch>
        </p:blipFill>
        <p:spPr>
          <a:xfrm>
            <a:off x="2636605" y="3862494"/>
            <a:ext cx="1981200" cy="2052320"/>
          </a:xfrm>
          <a:prstGeom prst="rect">
            <a:avLst/>
          </a:prstGeom>
        </p:spPr>
      </p:pic>
      <p:pic>
        <p:nvPicPr>
          <p:cNvPr id="6" name="Picture 5" descr="20230412_125102.jpg"/>
          <p:cNvPicPr>
            <a:picLocks noChangeAspect="1"/>
          </p:cNvPicPr>
          <p:nvPr/>
        </p:nvPicPr>
        <p:blipFill>
          <a:blip r:embed="rId4" cstate="print"/>
          <a:stretch>
            <a:fillRect/>
          </a:stretch>
        </p:blipFill>
        <p:spPr>
          <a:xfrm>
            <a:off x="4798102" y="3857413"/>
            <a:ext cx="1879600" cy="2052319"/>
          </a:xfrm>
          <a:prstGeom prst="rect">
            <a:avLst/>
          </a:prstGeom>
        </p:spPr>
      </p:pic>
      <p:pic>
        <p:nvPicPr>
          <p:cNvPr id="7" name="Picture 6" descr="20230413_210952.jpg"/>
          <p:cNvPicPr>
            <a:picLocks noChangeAspect="1"/>
          </p:cNvPicPr>
          <p:nvPr/>
        </p:nvPicPr>
        <p:blipFill>
          <a:blip r:embed="rId5" cstate="print"/>
          <a:stretch>
            <a:fillRect/>
          </a:stretch>
        </p:blipFill>
        <p:spPr>
          <a:xfrm>
            <a:off x="6857999" y="3863407"/>
            <a:ext cx="1956713" cy="2046326"/>
          </a:xfrm>
          <a:prstGeom prst="rect">
            <a:avLst/>
          </a:prstGeom>
        </p:spPr>
      </p:pic>
      <p:pic>
        <p:nvPicPr>
          <p:cNvPr id="10" name="Picture 9" descr="20230416_160243.jpg"/>
          <p:cNvPicPr>
            <a:picLocks noChangeAspect="1"/>
          </p:cNvPicPr>
          <p:nvPr/>
        </p:nvPicPr>
        <p:blipFill>
          <a:blip r:embed="rId6" cstate="print"/>
          <a:stretch>
            <a:fillRect/>
          </a:stretch>
        </p:blipFill>
        <p:spPr>
          <a:xfrm>
            <a:off x="375007" y="3857414"/>
            <a:ext cx="2133599" cy="205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Library Collection - Books</a:t>
            </a:r>
          </a:p>
        </p:txBody>
      </p:sp>
      <p:sp>
        <p:nvSpPr>
          <p:cNvPr id="3" name="Content Placeholder 2"/>
          <p:cNvSpPr>
            <a:spLocks noGrp="1"/>
          </p:cNvSpPr>
          <p:nvPr>
            <p:ph idx="1"/>
          </p:nvPr>
        </p:nvSpPr>
        <p:spPr/>
        <p:txBody>
          <a:bodyPr>
            <a:normAutofit/>
          </a:bodyPr>
          <a:lstStyle/>
          <a:p>
            <a:pPr algn="just"/>
            <a:endParaRPr lang="en-US" dirty="0"/>
          </a:p>
          <a:p>
            <a:pPr algn="just"/>
            <a:r>
              <a:rPr lang="en-US" dirty="0"/>
              <a:t>College Library has a rich collection of 51390 Accessioned Books - purchased out of different funds such as :- Government Fund, UGC Fund, Amalgamated Fund, Star College Scheme Fund, Evening College Fund, HIES Fund (B.Ed., BBA, BCA, PGDCA).</a:t>
            </a:r>
          </a:p>
          <a:p>
            <a:pPr algn="just"/>
            <a:r>
              <a:rPr lang="en-US" dirty="0"/>
              <a:t>In addition to it Library collection also includes around </a:t>
            </a:r>
            <a:r>
              <a:rPr lang="en-US" dirty="0" smtClean="0"/>
              <a:t>200 gratis </a:t>
            </a:r>
            <a:r>
              <a:rPr lang="en-US" dirty="0"/>
              <a:t>books.</a:t>
            </a:r>
          </a:p>
          <a:p>
            <a:pPr algn="just"/>
            <a:r>
              <a:rPr lang="en-US" dirty="0"/>
              <a:t>More than 38300 volumes of books are available for circulation.</a:t>
            </a:r>
          </a:p>
          <a:p>
            <a:pPr algn="just">
              <a:buNone/>
            </a:pPr>
            <a:endParaRPr lang="en-US" dirty="0"/>
          </a:p>
        </p:txBody>
      </p:sp>
      <p:pic>
        <p:nvPicPr>
          <p:cNvPr id="4" name="Content Placeholder 4" descr="IMG-20220602-WA0025.jpg"/>
          <p:cNvPicPr>
            <a:picLocks noChangeAspect="1"/>
          </p:cNvPicPr>
          <p:nvPr/>
        </p:nvPicPr>
        <p:blipFill>
          <a:blip r:embed="rId2" cstate="print"/>
          <a:stretch>
            <a:fillRect/>
          </a:stretch>
        </p:blipFill>
        <p:spPr>
          <a:xfrm>
            <a:off x="304800" y="304800"/>
            <a:ext cx="990600" cy="914399"/>
          </a:xfrm>
          <a:prstGeom prst="rect">
            <a:avLst/>
          </a:prstGeom>
        </p:spPr>
      </p:pic>
      <p:pic>
        <p:nvPicPr>
          <p:cNvPr id="8" name="Picture 7" descr="20230415_114153.jpg"/>
          <p:cNvPicPr>
            <a:picLocks noChangeAspect="1"/>
          </p:cNvPicPr>
          <p:nvPr/>
        </p:nvPicPr>
        <p:blipFill>
          <a:blip r:embed="rId3" cstate="print"/>
          <a:stretch>
            <a:fillRect/>
          </a:stretch>
        </p:blipFill>
        <p:spPr>
          <a:xfrm>
            <a:off x="7620000" y="228600"/>
            <a:ext cx="1371600" cy="1371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b="1" dirty="0">
                <a:latin typeface="Times New Roman" pitchFamily="18" charset="0"/>
                <a:cs typeface="Times New Roman" pitchFamily="18" charset="0"/>
              </a:rPr>
              <a:t>Library Collection – Reference Books</a:t>
            </a:r>
            <a:endParaRPr lang="en-US" b="1"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endParaRPr lang="en-IN" dirty="0"/>
          </a:p>
          <a:p>
            <a:r>
              <a:rPr lang="en-IN" dirty="0"/>
              <a:t>Reference Section of Library contains a good collection of information-dense resources, such as Encyclopaedias, Dictionaries of Different Subjects, Thesauri, Atlases, Year Books, Vedas, Puranas and other reference handbooks. Many old and out of print books which are more than sixty years old are available in the Library.</a:t>
            </a:r>
            <a:endParaRPr lang="en-US" dirty="0"/>
          </a:p>
          <a:p>
            <a:endParaRPr lang="en-US" dirty="0"/>
          </a:p>
        </p:txBody>
      </p:sp>
      <p:pic>
        <p:nvPicPr>
          <p:cNvPr id="7" name="Content Placeholder 6" descr="PhotoCollage_1681316525060.jpg"/>
          <p:cNvPicPr>
            <a:picLocks noGrp="1" noChangeAspect="1"/>
          </p:cNvPicPr>
          <p:nvPr>
            <p:ph sz="half" idx="2"/>
          </p:nvPr>
        </p:nvPicPr>
        <p:blipFill>
          <a:blip r:embed="rId2" cstate="print"/>
          <a:stretch>
            <a:fillRect/>
          </a:stretch>
        </p:blipFill>
        <p:spPr>
          <a:xfrm>
            <a:off x="4664075" y="2006600"/>
            <a:ext cx="3702050" cy="3702050"/>
          </a:xfrm>
        </p:spPr>
      </p:pic>
      <p:pic>
        <p:nvPicPr>
          <p:cNvPr id="5" name="Content Placeholder 4" descr="IMG-20220602-WA0025.jpg"/>
          <p:cNvPicPr>
            <a:picLocks noChangeAspect="1"/>
          </p:cNvPicPr>
          <p:nvPr/>
        </p:nvPicPr>
        <p:blipFill>
          <a:blip r:embed="rId3" cstate="print"/>
          <a:stretch>
            <a:fillRect/>
          </a:stretch>
        </p:blipFill>
        <p:spPr>
          <a:xfrm>
            <a:off x="304800" y="0"/>
            <a:ext cx="990600" cy="6858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1715</TotalTime>
  <Words>1921</Words>
  <Application>Microsoft Office PowerPoint</Application>
  <PresentationFormat>On-screen Show (4:3)</PresentationFormat>
  <Paragraphs>436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Retrospect</vt:lpstr>
      <vt:lpstr>Slide 1</vt:lpstr>
      <vt:lpstr>About  The  Library</vt:lpstr>
      <vt:lpstr>Vision of the Library</vt:lpstr>
      <vt:lpstr>Objectives of the Library</vt:lpstr>
      <vt:lpstr>Rules of the Library</vt:lpstr>
      <vt:lpstr>Library  Hours</vt:lpstr>
      <vt:lpstr>Library Collection</vt:lpstr>
      <vt:lpstr>Library Collection - Books</vt:lpstr>
      <vt:lpstr>Library Collection – Reference Books</vt:lpstr>
      <vt:lpstr>Encyclopedias  Available in the Library</vt:lpstr>
      <vt:lpstr>Encyclopedias  Available in the Library</vt:lpstr>
      <vt:lpstr>Library Collection – Books  (Fund Wise)</vt:lpstr>
      <vt:lpstr>Library Collection: Subject-wise Distribution of Books</vt:lpstr>
      <vt:lpstr>Library Collections – Arrangement of Books</vt:lpstr>
      <vt:lpstr>Library Collections –  Newspapers</vt:lpstr>
      <vt:lpstr>List of Newspapers Subscribed in the College Library</vt:lpstr>
      <vt:lpstr>Library Collections-  Journals / Magazines</vt:lpstr>
      <vt:lpstr> List of Magazines Subscribed  by the Library</vt:lpstr>
      <vt:lpstr>List of Journals Subscribed  by Library</vt:lpstr>
      <vt:lpstr>Library Collections – Journals Back Issues</vt:lpstr>
      <vt:lpstr>Library Collections – Journals Back Issues</vt:lpstr>
      <vt:lpstr>Library Collections – Journals Back Issues</vt:lpstr>
      <vt:lpstr>Library Collections – Electronic Resources N-LIST</vt:lpstr>
      <vt:lpstr>N-LIST   E-Resources</vt:lpstr>
      <vt:lpstr>Library Services Provided</vt:lpstr>
      <vt:lpstr>Library Services - Circulation</vt:lpstr>
      <vt:lpstr>Library Services - Circulation</vt:lpstr>
      <vt:lpstr>Library Services - Reference Service</vt:lpstr>
      <vt:lpstr>Library Services – Book Bank Facility</vt:lpstr>
      <vt:lpstr>Library Services – Xerox Facility</vt:lpstr>
      <vt:lpstr>Library Services – Internet Facility</vt:lpstr>
      <vt:lpstr>Library Services – Weeding Out Policy</vt:lpstr>
      <vt:lpstr>Library Best Practices –              Library Automation</vt:lpstr>
      <vt:lpstr>WebOPAC  Search Interface</vt:lpstr>
      <vt:lpstr>Newspaper Clippings</vt:lpstr>
      <vt:lpstr>Library Staff</vt:lpstr>
      <vt:lpstr>Assistant Librarian</vt:lpstr>
      <vt:lpstr>Assistant Librarian HEIS</vt:lpstr>
      <vt:lpstr>Library Resources</vt:lpstr>
      <vt:lpstr>Students Reading in Library</vt:lpstr>
      <vt:lpstr>Staff At Work</vt:lpstr>
      <vt:lpstr>Thankyou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Bhim Rao Ambedkar Library Vallabh Govt. P.G.College Mandi H.P. Heartily Welcomes NAAC Pear Team 19th – 20th april 2023</dc:title>
  <dc:creator>intel</dc:creator>
  <cp:lastModifiedBy>HP</cp:lastModifiedBy>
  <cp:revision>177</cp:revision>
  <dcterms:created xsi:type="dcterms:W3CDTF">2023-04-09T10:16:38Z</dcterms:created>
  <dcterms:modified xsi:type="dcterms:W3CDTF">2023-08-03T06:49:17Z</dcterms:modified>
</cp:coreProperties>
</file>